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Default Extension="sldx" ContentType="application/vnd.openxmlformats-officedocument.presentationml.slide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diagrams/colors7.xml" ContentType="application/vnd.openxmlformats-officedocument.drawingml.diagramColors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Default Extension="xls" ContentType="application/vnd.ms-exce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9" r:id="rId3"/>
    <p:sldId id="260" r:id="rId4"/>
    <p:sldId id="258" r:id="rId5"/>
    <p:sldId id="261" r:id="rId6"/>
    <p:sldId id="268" r:id="rId7"/>
    <p:sldId id="262" r:id="rId8"/>
    <p:sldId id="263" r:id="rId9"/>
    <p:sldId id="266" r:id="rId10"/>
    <p:sldId id="264" r:id="rId11"/>
    <p:sldId id="267" r:id="rId12"/>
    <p:sldId id="269" r:id="rId13"/>
    <p:sldId id="265" r:id="rId14"/>
    <p:sldId id="272" r:id="rId15"/>
    <p:sldId id="273" r:id="rId16"/>
    <p:sldId id="270" r:id="rId17"/>
    <p:sldId id="271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6" r:id="rId26"/>
    <p:sldId id="285" r:id="rId27"/>
    <p:sldId id="289" r:id="rId28"/>
    <p:sldId id="291" r:id="rId29"/>
    <p:sldId id="293" r:id="rId30"/>
    <p:sldId id="295" r:id="rId31"/>
    <p:sldId id="296" r:id="rId32"/>
    <p:sldId id="298" r:id="rId33"/>
    <p:sldId id="312" r:id="rId34"/>
    <p:sldId id="300" r:id="rId35"/>
    <p:sldId id="301" r:id="rId36"/>
    <p:sldId id="302" r:id="rId37"/>
    <p:sldId id="304" r:id="rId38"/>
    <p:sldId id="305" r:id="rId39"/>
    <p:sldId id="307" r:id="rId40"/>
    <p:sldId id="310" r:id="rId41"/>
    <p:sldId id="309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1919"/>
    <a:srgbClr val="FF6600"/>
    <a:srgbClr val="CC0000"/>
    <a:srgbClr val="3108C8"/>
    <a:srgbClr val="1BB10F"/>
    <a:srgbClr val="FE6700"/>
    <a:srgbClr val="FF0D0D"/>
  </p:clrMru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Светлый стиль 2 -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4D91A8-98A1-47EA-A516-BA4272272BE7}" type="doc">
      <dgm:prSet loTypeId="urn:microsoft.com/office/officeart/2005/8/layout/matrix1" loCatId="matrix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00D54FBF-9D6A-4F67-81F5-C0A0D6E52678}">
      <dgm:prSet phldrT="[Текст]"/>
      <dgm:spPr>
        <a:solidFill>
          <a:srgbClr val="FFFF00"/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Каждая ЧС имеет: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370312D5-6516-447B-8D1E-949A5B95FE33}" type="parTrans" cxnId="{9696B05E-8E98-40A5-AC62-4671D3AB61E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092E7F7-C92D-4519-B8A8-E65031C7BC0B}" type="sibTrans" cxnId="{9696B05E-8E98-40A5-AC62-4671D3AB61E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38465CFF-C683-4216-9BC0-79A1AF43168C}">
      <dgm:prSet/>
      <dgm:spPr>
        <a:solidFill>
          <a:srgbClr val="FF1919"/>
        </a:solidFill>
      </dgm:spPr>
      <dgm:t>
        <a:bodyPr/>
        <a:lstStyle/>
        <a:p>
          <a:r>
            <a: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физическую сущность</a:t>
          </a:r>
          <a:endParaRPr lang="ru-RU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6499634-07E2-41D5-B6B4-3240C0AC23C2}" type="parTrans" cxnId="{299214A8-5F75-40B3-84B2-5EB29F151CCE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D037BDB9-5CE4-4AFB-898C-F925EE7413A1}" type="sibTrans" cxnId="{299214A8-5F75-40B3-84B2-5EB29F151CCE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1D48113-7D24-4ABB-B9F8-31716A45AB30}">
      <dgm:prSet/>
      <dgm:spPr>
        <a:solidFill>
          <a:srgbClr val="00B050"/>
        </a:solidFill>
      </dgm:spPr>
      <dgm:t>
        <a:bodyPr/>
        <a:lstStyle/>
        <a:p>
          <a:r>
            <a: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движущие силы</a:t>
          </a:r>
          <a:endParaRPr lang="ru-RU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433D9019-8F1D-430C-8705-913776F1B35F}" type="parTrans" cxnId="{78438A0B-EE92-4C2D-898F-823767124D63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F4466409-9FE2-4CFC-87DF-0C0537B07F54}" type="sibTrans" cxnId="{78438A0B-EE92-4C2D-898F-823767124D63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3B95CD09-4E78-4AF2-9B66-ACD9DF97D048}">
      <dgm:prSet/>
      <dgm:spPr>
        <a:solidFill>
          <a:srgbClr val="7030A0"/>
        </a:solidFill>
      </dgm:spPr>
      <dgm:t>
        <a:bodyPr/>
        <a:lstStyle/>
        <a:p>
          <a:r>
            <a: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причины возникновения</a:t>
          </a:r>
          <a:endParaRPr lang="ru-RU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68E4081-2E0A-4C62-B485-066A0F8F4B47}" type="parTrans" cxnId="{109AF514-3C4D-46AB-8EAF-00DB909474B9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12A2D87-34ED-46C7-A5E2-561314E2BBBF}" type="sibTrans" cxnId="{109AF514-3C4D-46AB-8EAF-00DB909474B9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A150BC2F-025F-433D-8BB6-63431F9BB3B6}">
      <dgm:prSet/>
      <dgm:spPr>
        <a:solidFill>
          <a:srgbClr val="00B0F0"/>
        </a:solidFill>
      </dgm:spPr>
      <dgm:t>
        <a:bodyPr/>
        <a:lstStyle/>
        <a:p>
          <a:r>
            <a: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особенности воздействия на человека</a:t>
          </a:r>
          <a:endParaRPr lang="ru-RU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2BFCCE2-6B8D-48D3-9722-B7ACBD0F1952}" type="parTrans" cxnId="{078AB619-BAAE-4C73-B7D5-1E60F4BE4013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A5A4C21A-53C4-4E24-BB9E-E5E893E5758F}" type="sibTrans" cxnId="{078AB619-BAAE-4C73-B7D5-1E60F4BE4013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1C932F4-4DD0-4EDE-93DF-6D907578AC17}" type="pres">
      <dgm:prSet presAssocID="{174D91A8-98A1-47EA-A516-BA4272272BE7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24F2B87-3E44-4855-994C-FC521111D1F0}" type="pres">
      <dgm:prSet presAssocID="{174D91A8-98A1-47EA-A516-BA4272272BE7}" presName="matrix" presStyleCnt="0"/>
      <dgm:spPr/>
      <dgm:t>
        <a:bodyPr/>
        <a:lstStyle/>
        <a:p>
          <a:endParaRPr lang="ru-RU"/>
        </a:p>
      </dgm:t>
    </dgm:pt>
    <dgm:pt modelId="{E693A619-0807-4584-AFE9-1C63261C14E5}" type="pres">
      <dgm:prSet presAssocID="{174D91A8-98A1-47EA-A516-BA4272272BE7}" presName="tile1" presStyleLbl="node1" presStyleIdx="0" presStyleCnt="4"/>
      <dgm:spPr/>
      <dgm:t>
        <a:bodyPr/>
        <a:lstStyle/>
        <a:p>
          <a:endParaRPr lang="ru-RU"/>
        </a:p>
      </dgm:t>
    </dgm:pt>
    <dgm:pt modelId="{987D8F2A-5440-4F18-A153-1C3AD8E175A4}" type="pres">
      <dgm:prSet presAssocID="{174D91A8-98A1-47EA-A516-BA4272272BE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057F1E-C380-4958-BC19-2F59EA79CB3E}" type="pres">
      <dgm:prSet presAssocID="{174D91A8-98A1-47EA-A516-BA4272272BE7}" presName="tile2" presStyleLbl="node1" presStyleIdx="1" presStyleCnt="4"/>
      <dgm:spPr/>
      <dgm:t>
        <a:bodyPr/>
        <a:lstStyle/>
        <a:p>
          <a:endParaRPr lang="ru-RU"/>
        </a:p>
      </dgm:t>
    </dgm:pt>
    <dgm:pt modelId="{59907D1A-FA39-45D5-8AE7-DBA191B83D5D}" type="pres">
      <dgm:prSet presAssocID="{174D91A8-98A1-47EA-A516-BA4272272BE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8EB239D-7FD8-4E44-989B-B0E261A96D44}" type="pres">
      <dgm:prSet presAssocID="{174D91A8-98A1-47EA-A516-BA4272272BE7}" presName="tile3" presStyleLbl="node1" presStyleIdx="2" presStyleCnt="4"/>
      <dgm:spPr/>
      <dgm:t>
        <a:bodyPr/>
        <a:lstStyle/>
        <a:p>
          <a:endParaRPr lang="ru-RU"/>
        </a:p>
      </dgm:t>
    </dgm:pt>
    <dgm:pt modelId="{4EB3F437-43EE-4D72-890D-C2E25545D6EC}" type="pres">
      <dgm:prSet presAssocID="{174D91A8-98A1-47EA-A516-BA4272272BE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352C19-EA20-4995-80EF-192AC8EE561D}" type="pres">
      <dgm:prSet presAssocID="{174D91A8-98A1-47EA-A516-BA4272272BE7}" presName="tile4" presStyleLbl="node1" presStyleIdx="3" presStyleCnt="4"/>
      <dgm:spPr/>
      <dgm:t>
        <a:bodyPr/>
        <a:lstStyle/>
        <a:p>
          <a:endParaRPr lang="ru-RU"/>
        </a:p>
      </dgm:t>
    </dgm:pt>
    <dgm:pt modelId="{C29F7F8F-5662-4705-B188-FC10E0AB4792}" type="pres">
      <dgm:prSet presAssocID="{174D91A8-98A1-47EA-A516-BA4272272BE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D96ACB-91F4-4D40-A971-BC0B84D742CA}" type="pres">
      <dgm:prSet presAssocID="{174D91A8-98A1-47EA-A516-BA4272272BE7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42E14B3E-266D-4BF7-95B7-B7E04B5B1667}" type="presOf" srcId="{38465CFF-C683-4216-9BC0-79A1AF43168C}" destId="{987D8F2A-5440-4F18-A153-1C3AD8E175A4}" srcOrd="1" destOrd="0" presId="urn:microsoft.com/office/officeart/2005/8/layout/matrix1"/>
    <dgm:cxn modelId="{078AB619-BAAE-4C73-B7D5-1E60F4BE4013}" srcId="{00D54FBF-9D6A-4F67-81F5-C0A0D6E52678}" destId="{A150BC2F-025F-433D-8BB6-63431F9BB3B6}" srcOrd="3" destOrd="0" parTransId="{A2BFCCE2-6B8D-48D3-9722-B7ACBD0F1952}" sibTransId="{A5A4C21A-53C4-4E24-BB9E-E5E893E5758F}"/>
    <dgm:cxn modelId="{3D3B1C55-6E2D-4F1A-A8B7-F4AE32B5B3AC}" type="presOf" srcId="{3B95CD09-4E78-4AF2-9B66-ACD9DF97D048}" destId="{48EB239D-7FD8-4E44-989B-B0E261A96D44}" srcOrd="0" destOrd="0" presId="urn:microsoft.com/office/officeart/2005/8/layout/matrix1"/>
    <dgm:cxn modelId="{65BEF911-67FB-4EAF-B047-89E689E63E54}" type="presOf" srcId="{91D48113-7D24-4ABB-B9F8-31716A45AB30}" destId="{59907D1A-FA39-45D5-8AE7-DBA191B83D5D}" srcOrd="1" destOrd="0" presId="urn:microsoft.com/office/officeart/2005/8/layout/matrix1"/>
    <dgm:cxn modelId="{BF271349-47FA-48B6-BD69-E5B6AF7CD18F}" type="presOf" srcId="{174D91A8-98A1-47EA-A516-BA4272272BE7}" destId="{01C932F4-4DD0-4EDE-93DF-6D907578AC17}" srcOrd="0" destOrd="0" presId="urn:microsoft.com/office/officeart/2005/8/layout/matrix1"/>
    <dgm:cxn modelId="{299214A8-5F75-40B3-84B2-5EB29F151CCE}" srcId="{00D54FBF-9D6A-4F67-81F5-C0A0D6E52678}" destId="{38465CFF-C683-4216-9BC0-79A1AF43168C}" srcOrd="0" destOrd="0" parTransId="{56499634-07E2-41D5-B6B4-3240C0AC23C2}" sibTransId="{D037BDB9-5CE4-4AFB-898C-F925EE7413A1}"/>
    <dgm:cxn modelId="{9EC576F2-274E-4F8E-9196-69DD15D22D42}" type="presOf" srcId="{91D48113-7D24-4ABB-B9F8-31716A45AB30}" destId="{C4057F1E-C380-4958-BC19-2F59EA79CB3E}" srcOrd="0" destOrd="0" presId="urn:microsoft.com/office/officeart/2005/8/layout/matrix1"/>
    <dgm:cxn modelId="{78438A0B-EE92-4C2D-898F-823767124D63}" srcId="{00D54FBF-9D6A-4F67-81F5-C0A0D6E52678}" destId="{91D48113-7D24-4ABB-B9F8-31716A45AB30}" srcOrd="1" destOrd="0" parTransId="{433D9019-8F1D-430C-8705-913776F1B35F}" sibTransId="{F4466409-9FE2-4CFC-87DF-0C0537B07F54}"/>
    <dgm:cxn modelId="{A1A283D1-1F19-4FDB-920A-6E29D8919269}" type="presOf" srcId="{A150BC2F-025F-433D-8BB6-63431F9BB3B6}" destId="{C29F7F8F-5662-4705-B188-FC10E0AB4792}" srcOrd="1" destOrd="0" presId="urn:microsoft.com/office/officeart/2005/8/layout/matrix1"/>
    <dgm:cxn modelId="{A2FB08BB-B5C5-4564-9485-EB886F3B5DC5}" type="presOf" srcId="{A150BC2F-025F-433D-8BB6-63431F9BB3B6}" destId="{2F352C19-EA20-4995-80EF-192AC8EE561D}" srcOrd="0" destOrd="0" presId="urn:microsoft.com/office/officeart/2005/8/layout/matrix1"/>
    <dgm:cxn modelId="{F27FE31E-856B-4047-A793-FBBAD96FCFC3}" type="presOf" srcId="{00D54FBF-9D6A-4F67-81F5-C0A0D6E52678}" destId="{C8D96ACB-91F4-4D40-A971-BC0B84D742CA}" srcOrd="0" destOrd="0" presId="urn:microsoft.com/office/officeart/2005/8/layout/matrix1"/>
    <dgm:cxn modelId="{C9C1C36F-2776-4B8B-AF0F-2D656B0EF101}" type="presOf" srcId="{3B95CD09-4E78-4AF2-9B66-ACD9DF97D048}" destId="{4EB3F437-43EE-4D72-890D-C2E25545D6EC}" srcOrd="1" destOrd="0" presId="urn:microsoft.com/office/officeart/2005/8/layout/matrix1"/>
    <dgm:cxn modelId="{9696B05E-8E98-40A5-AC62-4671D3AB61EF}" srcId="{174D91A8-98A1-47EA-A516-BA4272272BE7}" destId="{00D54FBF-9D6A-4F67-81F5-C0A0D6E52678}" srcOrd="0" destOrd="0" parTransId="{370312D5-6516-447B-8D1E-949A5B95FE33}" sibTransId="{4092E7F7-C92D-4519-B8A8-E65031C7BC0B}"/>
    <dgm:cxn modelId="{109AF514-3C4D-46AB-8EAF-00DB909474B9}" srcId="{00D54FBF-9D6A-4F67-81F5-C0A0D6E52678}" destId="{3B95CD09-4E78-4AF2-9B66-ACD9DF97D048}" srcOrd="2" destOrd="0" parTransId="{568E4081-2E0A-4C62-B485-066A0F8F4B47}" sibTransId="{012A2D87-34ED-46C7-A5E2-561314E2BBBF}"/>
    <dgm:cxn modelId="{56177179-9FCA-4464-8EFD-172AF0D917D5}" type="presOf" srcId="{38465CFF-C683-4216-9BC0-79A1AF43168C}" destId="{E693A619-0807-4584-AFE9-1C63261C14E5}" srcOrd="0" destOrd="0" presId="urn:microsoft.com/office/officeart/2005/8/layout/matrix1"/>
    <dgm:cxn modelId="{94720D71-BE35-45B8-AC22-FB516C40D8D5}" type="presParOf" srcId="{01C932F4-4DD0-4EDE-93DF-6D907578AC17}" destId="{B24F2B87-3E44-4855-994C-FC521111D1F0}" srcOrd="0" destOrd="0" presId="urn:microsoft.com/office/officeart/2005/8/layout/matrix1"/>
    <dgm:cxn modelId="{94F022AA-5920-4E98-B41B-8A9B3342A74A}" type="presParOf" srcId="{B24F2B87-3E44-4855-994C-FC521111D1F0}" destId="{E693A619-0807-4584-AFE9-1C63261C14E5}" srcOrd="0" destOrd="0" presId="urn:microsoft.com/office/officeart/2005/8/layout/matrix1"/>
    <dgm:cxn modelId="{964A1728-11CB-4729-B8BD-EA8B9CA6D7B4}" type="presParOf" srcId="{B24F2B87-3E44-4855-994C-FC521111D1F0}" destId="{987D8F2A-5440-4F18-A153-1C3AD8E175A4}" srcOrd="1" destOrd="0" presId="urn:microsoft.com/office/officeart/2005/8/layout/matrix1"/>
    <dgm:cxn modelId="{9CEB60EB-C37F-4C15-8741-6510CB7EBF9A}" type="presParOf" srcId="{B24F2B87-3E44-4855-994C-FC521111D1F0}" destId="{C4057F1E-C380-4958-BC19-2F59EA79CB3E}" srcOrd="2" destOrd="0" presId="urn:microsoft.com/office/officeart/2005/8/layout/matrix1"/>
    <dgm:cxn modelId="{59336CCD-3665-4C9B-BA9D-EC24A8B9BDCF}" type="presParOf" srcId="{B24F2B87-3E44-4855-994C-FC521111D1F0}" destId="{59907D1A-FA39-45D5-8AE7-DBA191B83D5D}" srcOrd="3" destOrd="0" presId="urn:microsoft.com/office/officeart/2005/8/layout/matrix1"/>
    <dgm:cxn modelId="{E2FCB12C-957B-46BC-A692-BD62A6A76ACD}" type="presParOf" srcId="{B24F2B87-3E44-4855-994C-FC521111D1F0}" destId="{48EB239D-7FD8-4E44-989B-B0E261A96D44}" srcOrd="4" destOrd="0" presId="urn:microsoft.com/office/officeart/2005/8/layout/matrix1"/>
    <dgm:cxn modelId="{53E2F48A-CD80-477B-9A8E-7805816EAB03}" type="presParOf" srcId="{B24F2B87-3E44-4855-994C-FC521111D1F0}" destId="{4EB3F437-43EE-4D72-890D-C2E25545D6EC}" srcOrd="5" destOrd="0" presId="urn:microsoft.com/office/officeart/2005/8/layout/matrix1"/>
    <dgm:cxn modelId="{137C83E4-B8F0-4946-B4F7-83991CB21450}" type="presParOf" srcId="{B24F2B87-3E44-4855-994C-FC521111D1F0}" destId="{2F352C19-EA20-4995-80EF-192AC8EE561D}" srcOrd="6" destOrd="0" presId="urn:microsoft.com/office/officeart/2005/8/layout/matrix1"/>
    <dgm:cxn modelId="{90D88110-556B-4ADA-9C94-B172D985F875}" type="presParOf" srcId="{B24F2B87-3E44-4855-994C-FC521111D1F0}" destId="{C29F7F8F-5662-4705-B188-FC10E0AB4792}" srcOrd="7" destOrd="0" presId="urn:microsoft.com/office/officeart/2005/8/layout/matrix1"/>
    <dgm:cxn modelId="{5BE8279E-89CB-43A7-823F-11D9DEB6B312}" type="presParOf" srcId="{01C932F4-4DD0-4EDE-93DF-6D907578AC17}" destId="{C8D96ACB-91F4-4D40-A971-BC0B84D742CA}" srcOrd="1" destOrd="0" presId="urn:microsoft.com/office/officeart/2005/8/layout/matrix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65A948-CCA7-4A76-B2A9-19D2DD414E42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7146812E-94C2-4CED-B2A9-7FEDB34E2179}">
      <dgm:prSet phldrT="[Текст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ru-RU" sz="1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1</a:t>
          </a:r>
          <a:endParaRPr lang="ru-RU" sz="1400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3F75EB3E-0AD3-42B8-81F8-B44F330226C4}" type="parTrans" cxnId="{60CCF575-BFBC-4951-9EA0-5F71C09E44D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3AB75D8B-24F0-49E9-B5AB-C7C67B523DC5}" type="sibTrans" cxnId="{60CCF575-BFBC-4951-9EA0-5F71C09E44D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F039A00-C14E-4B54-8F2B-5C9DA41E75FC}">
      <dgm:prSet/>
      <dgm:spPr>
        <a:solidFill>
          <a:schemeClr val="bg2">
            <a:lumMod val="95000"/>
          </a:schemeClr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Стремительные (пожары и аварии с выбросом ядовитых веществ)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5B81AB8C-2D72-4183-90D3-3C8F064E0CCA}" type="parTrans" cxnId="{403E72AC-6DC5-495C-9C60-74E41B21CFF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5CFDE737-F565-4E59-8B46-57C0C3EE58BC}" type="sibTrans" cxnId="{403E72AC-6DC5-495C-9C60-74E41B21CFF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B1E31FBE-856E-40EE-B0DC-98A0520533E8}">
      <dgm:prSet custT="1"/>
      <dgm:spPr>
        <a:solidFill>
          <a:srgbClr val="1BB10F"/>
        </a:solidFill>
      </dgm:spPr>
      <dgm:t>
        <a:bodyPr/>
        <a:lstStyle/>
        <a:p>
          <a:r>
            <a:rPr lang="ru-RU" sz="1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3</a:t>
          </a:r>
          <a:endParaRPr lang="ru-RU" sz="1400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A583C3C2-B6E7-457E-AFE2-C91B2AFC8CC5}" type="parTrans" cxnId="{55A7BC6D-C412-4E5C-B5C5-17AE574EAFA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61E29C07-8B34-429B-951B-16F2704B7FB9}" type="sibTrans" cxnId="{55A7BC6D-C412-4E5C-B5C5-17AE574EAFA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78316748-6460-4FE3-B6AA-EF7BA05C0B01}">
      <dgm:prSet phldrT="[Текст]"/>
      <dgm:spPr>
        <a:solidFill>
          <a:schemeClr val="bg2">
            <a:lumMod val="95000"/>
          </a:schemeClr>
        </a:solidFill>
      </dgm:spPr>
      <dgm:t>
        <a:bodyPr/>
        <a:lstStyle/>
        <a:p>
          <a:r>
            <a:rPr lang="ru-RU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Внезапные (землетрясения и взрывы)</a:t>
          </a:r>
          <a:endParaRPr lang="ru-RU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60670A8B-9CFA-428F-833A-D898CB5920E6}" type="parTrans" cxnId="{E3CA4C1A-6057-4E5A-B994-98BA9C1E3F12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5C791FA-C0B9-4B37-8940-D8B9DDCFD96F}" type="sibTrans" cxnId="{E3CA4C1A-6057-4E5A-B994-98BA9C1E3F12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FA6AA3E1-9FA0-4533-B871-6D46A50777BE}">
      <dgm:prSet custT="1"/>
      <dgm:spPr>
        <a:solidFill>
          <a:srgbClr val="FFFF00"/>
        </a:solidFill>
      </dgm:spPr>
      <dgm:t>
        <a:bodyPr/>
        <a:lstStyle/>
        <a:p>
          <a:r>
            <a:rPr lang="ru-RU" sz="14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2</a:t>
          </a:r>
          <a:endParaRPr lang="ru-RU" sz="14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C78EABB6-69B6-45CB-909A-D8F5BBF7A51F}" type="parTrans" cxnId="{E9F44142-D546-430A-A021-D338CED60CE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06466ED-1C8A-4B37-A1A2-264C9E2ED808}" type="sibTrans" cxnId="{E9F44142-D546-430A-A021-D338CED60CE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3484641-86DD-4BB2-8C59-C76312FC12CE}">
      <dgm:prSet/>
      <dgm:spPr>
        <a:solidFill>
          <a:schemeClr val="bg2">
            <a:lumMod val="95000"/>
          </a:schemeClr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Плавные (засухи, эпидемии и загрязнения почвы)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F3E2E360-C746-4411-A715-AAE469922895}" type="parTrans" cxnId="{FF975E24-A794-4F32-8A7E-1379292E8CF2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2C708980-75FF-4CFB-82E9-E02E1D4E08AA}" type="sibTrans" cxnId="{FF975E24-A794-4F32-8A7E-1379292E8CF2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3915EA6C-3411-40ED-AB6B-BED56DC7902D}" type="pres">
      <dgm:prSet presAssocID="{0565A948-CCA7-4A76-B2A9-19D2DD414E4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D86F3F7-DF86-4261-A4A7-ADCF3743507C}" type="pres">
      <dgm:prSet presAssocID="{7146812E-94C2-4CED-B2A9-7FEDB34E2179}" presName="composite" presStyleCnt="0"/>
      <dgm:spPr/>
      <dgm:t>
        <a:bodyPr/>
        <a:lstStyle/>
        <a:p>
          <a:endParaRPr lang="ru-RU"/>
        </a:p>
      </dgm:t>
    </dgm:pt>
    <dgm:pt modelId="{9016ADD8-1855-4FF4-8637-5188AF995710}" type="pres">
      <dgm:prSet presAssocID="{7146812E-94C2-4CED-B2A9-7FEDB34E217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BED284-2AF2-48C4-8A4D-C89B3C403360}" type="pres">
      <dgm:prSet presAssocID="{7146812E-94C2-4CED-B2A9-7FEDB34E2179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B0FF9A-C9C8-45AF-AC89-A75D4ECBB2BA}" type="pres">
      <dgm:prSet presAssocID="{3AB75D8B-24F0-49E9-B5AB-C7C67B523DC5}" presName="sp" presStyleCnt="0"/>
      <dgm:spPr/>
      <dgm:t>
        <a:bodyPr/>
        <a:lstStyle/>
        <a:p>
          <a:endParaRPr lang="ru-RU"/>
        </a:p>
      </dgm:t>
    </dgm:pt>
    <dgm:pt modelId="{2D33E1AA-734E-4CC6-9BFB-54F1DC7C92B5}" type="pres">
      <dgm:prSet presAssocID="{FA6AA3E1-9FA0-4533-B871-6D46A50777BE}" presName="composite" presStyleCnt="0"/>
      <dgm:spPr/>
      <dgm:t>
        <a:bodyPr/>
        <a:lstStyle/>
        <a:p>
          <a:endParaRPr lang="ru-RU"/>
        </a:p>
      </dgm:t>
    </dgm:pt>
    <dgm:pt modelId="{246BEFD9-005D-446C-87E2-90E639133EAB}" type="pres">
      <dgm:prSet presAssocID="{FA6AA3E1-9FA0-4533-B871-6D46A50777BE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67AD7DA-8F8D-42F9-8DD9-DA0A7310D8CB}" type="pres">
      <dgm:prSet presAssocID="{FA6AA3E1-9FA0-4533-B871-6D46A50777BE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5C815AE-9CCB-45E2-BE8C-3DBE603EC465}" type="pres">
      <dgm:prSet presAssocID="{406466ED-1C8A-4B37-A1A2-264C9E2ED808}" presName="sp" presStyleCnt="0"/>
      <dgm:spPr/>
      <dgm:t>
        <a:bodyPr/>
        <a:lstStyle/>
        <a:p>
          <a:endParaRPr lang="ru-RU"/>
        </a:p>
      </dgm:t>
    </dgm:pt>
    <dgm:pt modelId="{367FE0FF-8EEF-43CE-83D7-0DE1D72FE4B8}" type="pres">
      <dgm:prSet presAssocID="{B1E31FBE-856E-40EE-B0DC-98A0520533E8}" presName="composite" presStyleCnt="0"/>
      <dgm:spPr/>
      <dgm:t>
        <a:bodyPr/>
        <a:lstStyle/>
        <a:p>
          <a:endParaRPr lang="ru-RU"/>
        </a:p>
      </dgm:t>
    </dgm:pt>
    <dgm:pt modelId="{AC88E4D4-D8AE-4B27-9EE3-D9DD4965596C}" type="pres">
      <dgm:prSet presAssocID="{B1E31FBE-856E-40EE-B0DC-98A0520533E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B30A30-9450-4D91-93D0-A06A3197D40E}" type="pres">
      <dgm:prSet presAssocID="{B1E31FBE-856E-40EE-B0DC-98A0520533E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5A7BC6D-C412-4E5C-B5C5-17AE574EAFA8}" srcId="{0565A948-CCA7-4A76-B2A9-19D2DD414E42}" destId="{B1E31FBE-856E-40EE-B0DC-98A0520533E8}" srcOrd="2" destOrd="0" parTransId="{A583C3C2-B6E7-457E-AFE2-C91B2AFC8CC5}" sibTransId="{61E29C07-8B34-429B-951B-16F2704B7FB9}"/>
    <dgm:cxn modelId="{AD862E16-53C1-45D9-9FB2-74B096C2AE9A}" type="presOf" srcId="{0F039A00-C14E-4B54-8F2B-5C9DA41E75FC}" destId="{C67AD7DA-8F8D-42F9-8DD9-DA0A7310D8CB}" srcOrd="0" destOrd="0" presId="urn:microsoft.com/office/officeart/2005/8/layout/chevron2"/>
    <dgm:cxn modelId="{20F55538-B648-4E37-9DF8-A69B7D18A83A}" type="presOf" srcId="{7146812E-94C2-4CED-B2A9-7FEDB34E2179}" destId="{9016ADD8-1855-4FF4-8637-5188AF995710}" srcOrd="0" destOrd="0" presId="urn:microsoft.com/office/officeart/2005/8/layout/chevron2"/>
    <dgm:cxn modelId="{403E72AC-6DC5-495C-9C60-74E41B21CFFF}" srcId="{FA6AA3E1-9FA0-4533-B871-6D46A50777BE}" destId="{0F039A00-C14E-4B54-8F2B-5C9DA41E75FC}" srcOrd="0" destOrd="0" parTransId="{5B81AB8C-2D72-4183-90D3-3C8F064E0CCA}" sibTransId="{5CFDE737-F565-4E59-8B46-57C0C3EE58BC}"/>
    <dgm:cxn modelId="{E370F51D-D50D-4460-BC6D-3B4D2D2366DC}" type="presOf" srcId="{B1E31FBE-856E-40EE-B0DC-98A0520533E8}" destId="{AC88E4D4-D8AE-4B27-9EE3-D9DD4965596C}" srcOrd="0" destOrd="0" presId="urn:microsoft.com/office/officeart/2005/8/layout/chevron2"/>
    <dgm:cxn modelId="{E3CA4C1A-6057-4E5A-B994-98BA9C1E3F12}" srcId="{7146812E-94C2-4CED-B2A9-7FEDB34E2179}" destId="{78316748-6460-4FE3-B6AA-EF7BA05C0B01}" srcOrd="0" destOrd="0" parTransId="{60670A8B-9CFA-428F-833A-D898CB5920E6}" sibTransId="{E5C791FA-C0B9-4B37-8940-D8B9DDCFD96F}"/>
    <dgm:cxn modelId="{26561A68-76DE-4BB4-B09C-D7E2BF9FBDA0}" type="presOf" srcId="{0565A948-CCA7-4A76-B2A9-19D2DD414E42}" destId="{3915EA6C-3411-40ED-AB6B-BED56DC7902D}" srcOrd="0" destOrd="0" presId="urn:microsoft.com/office/officeart/2005/8/layout/chevron2"/>
    <dgm:cxn modelId="{E9F44142-D546-430A-A021-D338CED60CE8}" srcId="{0565A948-CCA7-4A76-B2A9-19D2DD414E42}" destId="{FA6AA3E1-9FA0-4533-B871-6D46A50777BE}" srcOrd="1" destOrd="0" parTransId="{C78EABB6-69B6-45CB-909A-D8F5BBF7A51F}" sibTransId="{406466ED-1C8A-4B37-A1A2-264C9E2ED808}"/>
    <dgm:cxn modelId="{FF975E24-A794-4F32-8A7E-1379292E8CF2}" srcId="{B1E31FBE-856E-40EE-B0DC-98A0520533E8}" destId="{C3484641-86DD-4BB2-8C59-C76312FC12CE}" srcOrd="0" destOrd="0" parTransId="{F3E2E360-C746-4411-A715-AAE469922895}" sibTransId="{2C708980-75FF-4CFB-82E9-E02E1D4E08AA}"/>
    <dgm:cxn modelId="{60CCF575-BFBC-4951-9EA0-5F71C09E44DA}" srcId="{0565A948-CCA7-4A76-B2A9-19D2DD414E42}" destId="{7146812E-94C2-4CED-B2A9-7FEDB34E2179}" srcOrd="0" destOrd="0" parTransId="{3F75EB3E-0AD3-42B8-81F8-B44F330226C4}" sibTransId="{3AB75D8B-24F0-49E9-B5AB-C7C67B523DC5}"/>
    <dgm:cxn modelId="{0F95D239-95AF-419A-8D8B-648218498C1B}" type="presOf" srcId="{78316748-6460-4FE3-B6AA-EF7BA05C0B01}" destId="{DEBED284-2AF2-48C4-8A4D-C89B3C403360}" srcOrd="0" destOrd="0" presId="urn:microsoft.com/office/officeart/2005/8/layout/chevron2"/>
    <dgm:cxn modelId="{FD3B3374-B52A-4188-9106-25C77834F14F}" type="presOf" srcId="{C3484641-86DD-4BB2-8C59-C76312FC12CE}" destId="{8CB30A30-9450-4D91-93D0-A06A3197D40E}" srcOrd="0" destOrd="0" presId="urn:microsoft.com/office/officeart/2005/8/layout/chevron2"/>
    <dgm:cxn modelId="{3CBC9A8C-8965-42B4-AE6A-1FD504B2856B}" type="presOf" srcId="{FA6AA3E1-9FA0-4533-B871-6D46A50777BE}" destId="{246BEFD9-005D-446C-87E2-90E639133EAB}" srcOrd="0" destOrd="0" presId="urn:microsoft.com/office/officeart/2005/8/layout/chevron2"/>
    <dgm:cxn modelId="{DC2E012A-DCB5-4D46-AF73-572416F2050B}" type="presParOf" srcId="{3915EA6C-3411-40ED-AB6B-BED56DC7902D}" destId="{4D86F3F7-DF86-4261-A4A7-ADCF3743507C}" srcOrd="0" destOrd="0" presId="urn:microsoft.com/office/officeart/2005/8/layout/chevron2"/>
    <dgm:cxn modelId="{49C7B2E0-20FD-47B8-9E79-1BBA54383A39}" type="presParOf" srcId="{4D86F3F7-DF86-4261-A4A7-ADCF3743507C}" destId="{9016ADD8-1855-4FF4-8637-5188AF995710}" srcOrd="0" destOrd="0" presId="urn:microsoft.com/office/officeart/2005/8/layout/chevron2"/>
    <dgm:cxn modelId="{1335C21C-7940-4DFD-981C-87B677F0E92A}" type="presParOf" srcId="{4D86F3F7-DF86-4261-A4A7-ADCF3743507C}" destId="{DEBED284-2AF2-48C4-8A4D-C89B3C403360}" srcOrd="1" destOrd="0" presId="urn:microsoft.com/office/officeart/2005/8/layout/chevron2"/>
    <dgm:cxn modelId="{2AF25ECF-4622-47DE-AF4A-5F892596CC87}" type="presParOf" srcId="{3915EA6C-3411-40ED-AB6B-BED56DC7902D}" destId="{36B0FF9A-C9C8-45AF-AC89-A75D4ECBB2BA}" srcOrd="1" destOrd="0" presId="urn:microsoft.com/office/officeart/2005/8/layout/chevron2"/>
    <dgm:cxn modelId="{0D6E13CB-DB07-4BC6-A7B4-8D89E839ED21}" type="presParOf" srcId="{3915EA6C-3411-40ED-AB6B-BED56DC7902D}" destId="{2D33E1AA-734E-4CC6-9BFB-54F1DC7C92B5}" srcOrd="2" destOrd="0" presId="urn:microsoft.com/office/officeart/2005/8/layout/chevron2"/>
    <dgm:cxn modelId="{8C23F8D2-CFFA-456E-B8AC-7AE385FCEFB8}" type="presParOf" srcId="{2D33E1AA-734E-4CC6-9BFB-54F1DC7C92B5}" destId="{246BEFD9-005D-446C-87E2-90E639133EAB}" srcOrd="0" destOrd="0" presId="urn:microsoft.com/office/officeart/2005/8/layout/chevron2"/>
    <dgm:cxn modelId="{810229DA-2938-4B41-A4E7-2B532E4C61A8}" type="presParOf" srcId="{2D33E1AA-734E-4CC6-9BFB-54F1DC7C92B5}" destId="{C67AD7DA-8F8D-42F9-8DD9-DA0A7310D8CB}" srcOrd="1" destOrd="0" presId="urn:microsoft.com/office/officeart/2005/8/layout/chevron2"/>
    <dgm:cxn modelId="{87EA8C5D-4B9F-4FB2-A15D-732E43A055C3}" type="presParOf" srcId="{3915EA6C-3411-40ED-AB6B-BED56DC7902D}" destId="{D5C815AE-9CCB-45E2-BE8C-3DBE603EC465}" srcOrd="3" destOrd="0" presId="urn:microsoft.com/office/officeart/2005/8/layout/chevron2"/>
    <dgm:cxn modelId="{C3D15B01-8277-4F55-AF87-6C8EB45073BC}" type="presParOf" srcId="{3915EA6C-3411-40ED-AB6B-BED56DC7902D}" destId="{367FE0FF-8EEF-43CE-83D7-0DE1D72FE4B8}" srcOrd="4" destOrd="0" presId="urn:microsoft.com/office/officeart/2005/8/layout/chevron2"/>
    <dgm:cxn modelId="{2471E48B-971B-4686-9F7F-AA0DA51E74E5}" type="presParOf" srcId="{367FE0FF-8EEF-43CE-83D7-0DE1D72FE4B8}" destId="{AC88E4D4-D8AE-4B27-9EE3-D9DD4965596C}" srcOrd="0" destOrd="0" presId="urn:microsoft.com/office/officeart/2005/8/layout/chevron2"/>
    <dgm:cxn modelId="{6297C702-9465-49A0-908B-0C0457E456B8}" type="presParOf" srcId="{367FE0FF-8EEF-43CE-83D7-0DE1D72FE4B8}" destId="{8CB30A30-9450-4D91-93D0-A06A3197D40E}" srcOrd="1" destOrd="0" presId="urn:microsoft.com/office/officeart/2005/8/layout/chevron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273108-C427-409A-8E29-E2A6F570814E}" type="doc">
      <dgm:prSet loTypeId="urn:microsoft.com/office/officeart/2005/8/layout/target1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CB651878-6F8B-404F-9D06-1D540B69CD92}">
      <dgm:prSet phldrT="[Текст]" custT="1"/>
      <dgm:spPr/>
      <dgm:t>
        <a:bodyPr/>
        <a:lstStyle/>
        <a:p>
          <a:pPr marL="3673475" indent="0" algn="l"/>
          <a:r>
            <a:rPr lang="ru-RU" sz="20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Локальные </a:t>
          </a:r>
          <a:r>
            <a:rPr lang="ru-RU" sz="2000" b="1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ЧС</a:t>
          </a:r>
          <a:r>
            <a:rPr lang="ru-RU" sz="20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 ограничиваются пределами</a:t>
          </a:r>
          <a:br>
            <a:rPr lang="ru-RU" sz="20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</a:br>
          <a:r>
            <a:rPr lang="ru-RU" sz="20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объекта народного хозяйства.</a:t>
          </a:r>
          <a:endParaRPr lang="ru-RU" sz="2000" dirty="0">
            <a:solidFill>
              <a:schemeClr val="accent1"/>
            </a:solidFill>
            <a:latin typeface="Times New Roman" pitchFamily="18" charset="0"/>
            <a:cs typeface="Times New Roman" pitchFamily="18" charset="0"/>
          </a:endParaRPr>
        </a:p>
      </dgm:t>
    </dgm:pt>
    <dgm:pt modelId="{19EFF679-B617-4BD2-82E5-1CE3458EAFD1}" type="parTrans" cxnId="{48483644-6B4F-4C69-8749-62DA46E8BF3D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2AECA13-EC1F-4EE6-818B-7197B72EFB0D}" type="sibTrans" cxnId="{48483644-6B4F-4C69-8749-62DA46E8BF3D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E0FBB5A-6DF2-4F52-A93E-2CB46087C6C5}">
      <dgm:prSet custT="1"/>
      <dgm:spPr/>
      <dgm:t>
        <a:bodyPr/>
        <a:lstStyle/>
        <a:p>
          <a:pPr marL="3673475" indent="0" algn="l"/>
          <a:r>
            <a:rPr lang="ru-RU" sz="20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Местные ЧС </a:t>
          </a:r>
          <a:r>
            <a:rPr lang="ru-RU" sz="2000" b="0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распространяются в пределах</a:t>
          </a:r>
          <a:br>
            <a:rPr lang="ru-RU" sz="2000" b="0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</a:br>
          <a:r>
            <a:rPr lang="ru-RU" sz="2000" b="0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населённого пункта или крупного города</a:t>
          </a:r>
          <a:r>
            <a:rPr lang="ru-RU" sz="2000" b="0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ru-RU" sz="2000" b="0" i="1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6AF60DF-4B58-4AEA-A240-62FF40511F3C}" type="parTrans" cxnId="{95B86E39-771F-4558-8942-B886234B4943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B990D22-C296-4341-B11C-810AF1B2322C}" type="sibTrans" cxnId="{95B86E39-771F-4558-8942-B886234B4943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5F2F30B-AD94-4905-A32B-6F78AAC814FE}">
      <dgm:prSet custT="1"/>
      <dgm:spPr/>
      <dgm:t>
        <a:bodyPr/>
        <a:lstStyle/>
        <a:p>
          <a:pPr marL="3670300" indent="3175" algn="l">
            <a:tabLst/>
          </a:pPr>
          <a:r>
            <a:rPr lang="ru-RU" sz="20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Региональные ЧС</a:t>
          </a:r>
          <a:r>
            <a:rPr lang="ru-RU" sz="20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ru-RU" sz="2000" b="0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ограничиваются пределом</a:t>
          </a:r>
          <a:br>
            <a:rPr lang="ru-RU" sz="2000" b="0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</a:br>
          <a:r>
            <a:rPr lang="ru-RU" sz="2000" b="0" i="1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области или экономического района.</a:t>
          </a:r>
          <a:endParaRPr lang="ru-RU" sz="2000" b="0" i="1" dirty="0">
            <a:solidFill>
              <a:schemeClr val="accent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EF25763-6D0D-472A-A882-36CC56743661}" type="parTrans" cxnId="{9D7089D4-0576-47B9-AE9E-249DCF096D20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85F1FDC-1A8E-4815-8799-64BCE2C68AB9}" type="sibTrans" cxnId="{9D7089D4-0576-47B9-AE9E-249DCF096D20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19B47E7-E7AE-47D1-9F80-8EC1157039F5}">
      <dgm:prSet custT="1"/>
      <dgm:spPr/>
      <dgm:t>
        <a:bodyPr/>
        <a:lstStyle/>
        <a:p>
          <a:pPr marL="3673475" indent="0" algn="l"/>
          <a:r>
            <a:rPr lang="ru-RU" sz="20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Национальные ЧС</a:t>
          </a:r>
          <a:r>
            <a:rPr lang="ru-RU" sz="2000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ru-RU" sz="20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охватывают государство.</a:t>
          </a:r>
          <a:endParaRPr lang="ru-RU" sz="2000" dirty="0">
            <a:solidFill>
              <a:schemeClr val="accent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D570F28-680F-479B-84C1-2A2ECD1F639E}" type="parTrans" cxnId="{A508AC21-5027-4021-A714-FFAE258F3207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EA0679E-136E-4252-9BF2-E7AE40663E36}" type="sibTrans" cxnId="{A508AC21-5027-4021-A714-FFAE258F3207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5B64BAE-C41E-4F90-AE39-E914D2248FDB}">
      <dgm:prSet custT="1"/>
      <dgm:spPr/>
      <dgm:t>
        <a:bodyPr/>
        <a:lstStyle/>
        <a:p>
          <a:pPr marL="3673475" indent="0" algn="l"/>
          <a:endParaRPr lang="en-US" sz="2000" b="1" i="1" dirty="0" smtClean="0">
            <a:solidFill>
              <a:srgbClr val="FFFF00"/>
            </a:solidFill>
            <a:latin typeface="Times New Roman" pitchFamily="18" charset="0"/>
            <a:cs typeface="Times New Roman" pitchFamily="18" charset="0"/>
          </a:endParaRPr>
        </a:p>
        <a:p>
          <a:pPr marL="3673475" indent="0" algn="l"/>
          <a:r>
            <a:rPr lang="ru-RU" sz="20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Глобальные ЧС</a:t>
          </a:r>
          <a:r>
            <a:rPr lang="ru-RU" sz="2000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ru-RU" sz="2000" dirty="0" smtClean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rPr>
            <a:t>выходят за пределы одной страны и распространяются на другие государства.</a:t>
          </a:r>
          <a:endParaRPr lang="ru-RU" sz="2000" dirty="0">
            <a:solidFill>
              <a:schemeClr val="accent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C45D255-FF19-40BD-838F-7629E84E4FA1}" type="sibTrans" cxnId="{BA57E124-FA2B-4346-90B9-FF7B883DB8BA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F742DF88-52B0-436B-990A-6CCA2A8648D3}" type="parTrans" cxnId="{BA57E124-FA2B-4346-90B9-FF7B883DB8BA}">
      <dgm:prSet/>
      <dgm:spPr/>
      <dgm:t>
        <a:bodyPr/>
        <a:lstStyle/>
        <a:p>
          <a:endParaRPr lang="ru-RU" sz="32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F173A13-1581-4504-B023-1767B2A93D45}" type="pres">
      <dgm:prSet presAssocID="{EE273108-C427-409A-8E29-E2A6F570814E}" presName="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A20C3BA-0715-468B-86FC-3AF752211DA8}" type="pres">
      <dgm:prSet presAssocID="{CB651878-6F8B-404F-9D06-1D540B69CD92}" presName="circle1" presStyleLbl="lnNode1" presStyleIdx="0" presStyleCnt="5"/>
      <dgm:spPr>
        <a:prstGeom prst="flowChartConnector">
          <a:avLst/>
        </a:prstGeom>
        <a:solidFill>
          <a:srgbClr val="0070C0"/>
        </a:solidFill>
        <a:ln>
          <a:solidFill>
            <a:srgbClr val="3108C8"/>
          </a:solidFill>
        </a:ln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contourW="12700" prstMaterial="powder">
          <a:bevelT h="50800"/>
          <a:contourClr>
            <a:srgbClr val="002060"/>
          </a:contourClr>
        </a:sp3d>
      </dgm:spPr>
      <dgm:t>
        <a:bodyPr/>
        <a:lstStyle/>
        <a:p>
          <a:endParaRPr lang="ru-RU"/>
        </a:p>
      </dgm:t>
    </dgm:pt>
    <dgm:pt modelId="{02A183CB-5C45-4301-A7CD-59BF65E3B339}" type="pres">
      <dgm:prSet presAssocID="{CB651878-6F8B-404F-9D06-1D540B69CD92}" presName="text1" presStyleLbl="revTx" presStyleIdx="0" presStyleCnt="5" custScaleX="5988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F9B178-1FD9-40E5-95DB-E988589805EB}" type="pres">
      <dgm:prSet presAssocID="{CB651878-6F8B-404F-9D06-1D540B69CD92}" presName="line1" presStyleLbl="callout" presStyleIdx="0" presStyleCnt="10"/>
      <dgm:spPr/>
    </dgm:pt>
    <dgm:pt modelId="{FF05E3C9-CF50-4D3B-9065-FC4965E1F6C0}" type="pres">
      <dgm:prSet presAssocID="{CB651878-6F8B-404F-9D06-1D540B69CD92}" presName="d1" presStyleLbl="callout" presStyleIdx="1" presStyleCnt="10" custScaleX="98380" custScaleY="101372"/>
      <dgm:spPr/>
      <dgm:t>
        <a:bodyPr/>
        <a:lstStyle/>
        <a:p>
          <a:endParaRPr lang="ru-RU"/>
        </a:p>
      </dgm:t>
    </dgm:pt>
    <dgm:pt modelId="{AB0B2066-FC55-45C8-A904-96B41021AFD3}" type="pres">
      <dgm:prSet presAssocID="{9E0FBB5A-6DF2-4F52-A93E-2CB46087C6C5}" presName="circle2" presStyleLbl="lnNode1" presStyleIdx="1" presStyleCnt="5"/>
      <dgm:spPr>
        <a:solidFill>
          <a:srgbClr val="00B0F0"/>
        </a:solidFill>
      </dgm:spPr>
      <dgm:t>
        <a:bodyPr/>
        <a:lstStyle/>
        <a:p>
          <a:endParaRPr lang="ru-RU"/>
        </a:p>
      </dgm:t>
    </dgm:pt>
    <dgm:pt modelId="{C29B789F-4B67-41D8-84CC-84ED9E6ABD9E}" type="pres">
      <dgm:prSet presAssocID="{9E0FBB5A-6DF2-4F52-A93E-2CB46087C6C5}" presName="text2" presStyleLbl="revTx" presStyleIdx="1" presStyleCnt="5" custScaleX="5988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C7BA3C-9EAD-4D71-8A51-17660217F72C}" type="pres">
      <dgm:prSet presAssocID="{9E0FBB5A-6DF2-4F52-A93E-2CB46087C6C5}" presName="line2" presStyleLbl="callout" presStyleIdx="2" presStyleCnt="10"/>
      <dgm:spPr/>
    </dgm:pt>
    <dgm:pt modelId="{74EAE1B7-E2A8-4A7D-841A-0C83269E77F9}" type="pres">
      <dgm:prSet presAssocID="{9E0FBB5A-6DF2-4F52-A93E-2CB46087C6C5}" presName="d2" presStyleLbl="callout" presStyleIdx="3" presStyleCnt="10"/>
      <dgm:spPr/>
    </dgm:pt>
    <dgm:pt modelId="{7EB74F0B-2B89-4DEC-8607-C2A0F84F2345}" type="pres">
      <dgm:prSet presAssocID="{25F2F30B-AD94-4905-A32B-6F78AAC814FE}" presName="circle3" presStyleLbl="lnNode1" presStyleIdx="2" presStyleCnt="5"/>
      <dgm:spPr>
        <a:solidFill>
          <a:srgbClr val="1BB10F"/>
        </a:solidFill>
        <a:ln>
          <a:solidFill>
            <a:schemeClr val="dk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ru-RU"/>
        </a:p>
      </dgm:t>
    </dgm:pt>
    <dgm:pt modelId="{937888CC-593A-4A05-827D-4BB79C7841BC}" type="pres">
      <dgm:prSet presAssocID="{25F2F30B-AD94-4905-A32B-6F78AAC814FE}" presName="text3" presStyleLbl="revTx" presStyleIdx="2" presStyleCnt="5" custScaleX="5988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FF40847-10BD-4C32-AFB4-D3653D18D8F0}" type="pres">
      <dgm:prSet presAssocID="{25F2F30B-AD94-4905-A32B-6F78AAC814FE}" presName="line3" presStyleLbl="callout" presStyleIdx="4" presStyleCnt="10"/>
      <dgm:spPr/>
    </dgm:pt>
    <dgm:pt modelId="{288CB729-C1EC-47AD-B3A2-2D29F304558D}" type="pres">
      <dgm:prSet presAssocID="{25F2F30B-AD94-4905-A32B-6F78AAC814FE}" presName="d3" presStyleLbl="callout" presStyleIdx="5" presStyleCnt="10"/>
      <dgm:spPr/>
    </dgm:pt>
    <dgm:pt modelId="{D2EC8DA2-EA2C-400E-A8AC-88F7E1BD1A6B}" type="pres">
      <dgm:prSet presAssocID="{519B47E7-E7AE-47D1-9F80-8EC1157039F5}" presName="circle4" presStyleLbl="lnNode1" presStyleIdx="3" presStyleCnt="5"/>
      <dgm:spPr>
        <a:solidFill>
          <a:srgbClr val="FFFF00"/>
        </a:solidFill>
        <a:ln>
          <a:solidFill>
            <a:srgbClr val="FFFF00"/>
          </a:solidFill>
        </a:ln>
      </dgm:spPr>
      <dgm:t>
        <a:bodyPr/>
        <a:lstStyle/>
        <a:p>
          <a:endParaRPr lang="ru-RU"/>
        </a:p>
      </dgm:t>
    </dgm:pt>
    <dgm:pt modelId="{DC52B726-2644-40C5-B26F-648F44B592CD}" type="pres">
      <dgm:prSet presAssocID="{519B47E7-E7AE-47D1-9F80-8EC1157039F5}" presName="text4" presStyleLbl="revTx" presStyleIdx="3" presStyleCnt="5" custScaleX="5988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7D1948C-9DA1-4BD5-9D18-29ED4BE1257E}" type="pres">
      <dgm:prSet presAssocID="{519B47E7-E7AE-47D1-9F80-8EC1157039F5}" presName="line4" presStyleLbl="callout" presStyleIdx="6" presStyleCnt="10"/>
      <dgm:spPr/>
    </dgm:pt>
    <dgm:pt modelId="{E3D810C5-8073-45C7-86E5-B7ADDCDD27F5}" type="pres">
      <dgm:prSet presAssocID="{519B47E7-E7AE-47D1-9F80-8EC1157039F5}" presName="d4" presStyleLbl="callout" presStyleIdx="7" presStyleCnt="10"/>
      <dgm:spPr/>
    </dgm:pt>
    <dgm:pt modelId="{323EF8DB-06EA-4B1B-BEFC-797244E5341C}" type="pres">
      <dgm:prSet presAssocID="{05B64BAE-C41E-4F90-AE39-E914D2248FDB}" presName="circle5" presStyleLbl="lnNode1" presStyleIdx="4" presStyleCnt="5"/>
      <dgm:spPr>
        <a:solidFill>
          <a:srgbClr val="FE6700"/>
        </a:solidFill>
        <a:ln>
          <a:solidFill>
            <a:schemeClr val="dk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ru-RU"/>
        </a:p>
      </dgm:t>
    </dgm:pt>
    <dgm:pt modelId="{52B646F9-6E15-4F41-823F-766BA685A531}" type="pres">
      <dgm:prSet presAssocID="{05B64BAE-C41E-4F90-AE39-E914D2248FDB}" presName="text5" presStyleLbl="revTx" presStyleIdx="4" presStyleCnt="5" custScaleX="598830" custScaleY="13405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3B37BF7-E4F7-4405-9012-D91A76FEDCA3}" type="pres">
      <dgm:prSet presAssocID="{05B64BAE-C41E-4F90-AE39-E914D2248FDB}" presName="line5" presStyleLbl="callout" presStyleIdx="8" presStyleCnt="10"/>
      <dgm:spPr/>
    </dgm:pt>
    <dgm:pt modelId="{7E6FEC1E-40F4-4FCA-8DC4-177732410F56}" type="pres">
      <dgm:prSet presAssocID="{05B64BAE-C41E-4F90-AE39-E914D2248FDB}" presName="d5" presStyleLbl="callout" presStyleIdx="9" presStyleCnt="10"/>
      <dgm:spPr/>
    </dgm:pt>
  </dgm:ptLst>
  <dgm:cxnLst>
    <dgm:cxn modelId="{9D7089D4-0576-47B9-AE9E-249DCF096D20}" srcId="{EE273108-C427-409A-8E29-E2A6F570814E}" destId="{25F2F30B-AD94-4905-A32B-6F78AAC814FE}" srcOrd="2" destOrd="0" parTransId="{0EF25763-6D0D-472A-A882-36CC56743661}" sibTransId="{585F1FDC-1A8E-4815-8799-64BCE2C68AB9}"/>
    <dgm:cxn modelId="{BB9BDD80-3762-4BCA-B0D1-F008F04FABF7}" type="presOf" srcId="{CB651878-6F8B-404F-9D06-1D540B69CD92}" destId="{02A183CB-5C45-4301-A7CD-59BF65E3B339}" srcOrd="0" destOrd="0" presId="urn:microsoft.com/office/officeart/2005/8/layout/target1"/>
    <dgm:cxn modelId="{95B86E39-771F-4558-8942-B886234B4943}" srcId="{EE273108-C427-409A-8E29-E2A6F570814E}" destId="{9E0FBB5A-6DF2-4F52-A93E-2CB46087C6C5}" srcOrd="1" destOrd="0" parTransId="{96AF60DF-4B58-4AEA-A240-62FF40511F3C}" sibTransId="{DB990D22-C296-4341-B11C-810AF1B2322C}"/>
    <dgm:cxn modelId="{A183F3C7-0462-44C5-AD3A-803FF52DBC39}" type="presOf" srcId="{519B47E7-E7AE-47D1-9F80-8EC1157039F5}" destId="{DC52B726-2644-40C5-B26F-648F44B592CD}" srcOrd="0" destOrd="0" presId="urn:microsoft.com/office/officeart/2005/8/layout/target1"/>
    <dgm:cxn modelId="{C9DC5147-F1E6-4D80-92C6-BBA0C4B7F3F0}" type="presOf" srcId="{EE273108-C427-409A-8E29-E2A6F570814E}" destId="{EF173A13-1581-4504-B023-1767B2A93D45}" srcOrd="0" destOrd="0" presId="urn:microsoft.com/office/officeart/2005/8/layout/target1"/>
    <dgm:cxn modelId="{BA57E124-FA2B-4346-90B9-FF7B883DB8BA}" srcId="{EE273108-C427-409A-8E29-E2A6F570814E}" destId="{05B64BAE-C41E-4F90-AE39-E914D2248FDB}" srcOrd="4" destOrd="0" parTransId="{F742DF88-52B0-436B-990A-6CCA2A8648D3}" sibTransId="{3C45D255-FF19-40BD-838F-7629E84E4FA1}"/>
    <dgm:cxn modelId="{48483644-6B4F-4C69-8749-62DA46E8BF3D}" srcId="{EE273108-C427-409A-8E29-E2A6F570814E}" destId="{CB651878-6F8B-404F-9D06-1D540B69CD92}" srcOrd="0" destOrd="0" parTransId="{19EFF679-B617-4BD2-82E5-1CE3458EAFD1}" sibTransId="{E2AECA13-EC1F-4EE6-818B-7197B72EFB0D}"/>
    <dgm:cxn modelId="{A508AC21-5027-4021-A714-FFAE258F3207}" srcId="{EE273108-C427-409A-8E29-E2A6F570814E}" destId="{519B47E7-E7AE-47D1-9F80-8EC1157039F5}" srcOrd="3" destOrd="0" parTransId="{FD570F28-680F-479B-84C1-2A2ECD1F639E}" sibTransId="{0EA0679E-136E-4252-9BF2-E7AE40663E36}"/>
    <dgm:cxn modelId="{BD0A94B7-92B7-46C6-B3D3-F878D8C0C9BB}" type="presOf" srcId="{9E0FBB5A-6DF2-4F52-A93E-2CB46087C6C5}" destId="{C29B789F-4B67-41D8-84CC-84ED9E6ABD9E}" srcOrd="0" destOrd="0" presId="urn:microsoft.com/office/officeart/2005/8/layout/target1"/>
    <dgm:cxn modelId="{6BE617B5-6EF2-4C4B-B023-BD1873F311E2}" type="presOf" srcId="{25F2F30B-AD94-4905-A32B-6F78AAC814FE}" destId="{937888CC-593A-4A05-827D-4BB79C7841BC}" srcOrd="0" destOrd="0" presId="urn:microsoft.com/office/officeart/2005/8/layout/target1"/>
    <dgm:cxn modelId="{47B8E7FA-BD79-46F7-94FE-41C8B2BFC875}" type="presOf" srcId="{05B64BAE-C41E-4F90-AE39-E914D2248FDB}" destId="{52B646F9-6E15-4F41-823F-766BA685A531}" srcOrd="0" destOrd="0" presId="urn:microsoft.com/office/officeart/2005/8/layout/target1"/>
    <dgm:cxn modelId="{637595E7-C796-4C1F-9BEF-8D14E888C88A}" type="presParOf" srcId="{EF173A13-1581-4504-B023-1767B2A93D45}" destId="{0A20C3BA-0715-468B-86FC-3AF752211DA8}" srcOrd="0" destOrd="0" presId="urn:microsoft.com/office/officeart/2005/8/layout/target1"/>
    <dgm:cxn modelId="{695D4E70-A049-4FF9-9424-BFBF256A34F1}" type="presParOf" srcId="{EF173A13-1581-4504-B023-1767B2A93D45}" destId="{02A183CB-5C45-4301-A7CD-59BF65E3B339}" srcOrd="1" destOrd="0" presId="urn:microsoft.com/office/officeart/2005/8/layout/target1"/>
    <dgm:cxn modelId="{A5C14015-16FF-46FC-9E31-407D7A21B0BA}" type="presParOf" srcId="{EF173A13-1581-4504-B023-1767B2A93D45}" destId="{B6F9B178-1FD9-40E5-95DB-E988589805EB}" srcOrd="2" destOrd="0" presId="urn:microsoft.com/office/officeart/2005/8/layout/target1"/>
    <dgm:cxn modelId="{A1DA3323-5707-46FC-9114-27E5D869B768}" type="presParOf" srcId="{EF173A13-1581-4504-B023-1767B2A93D45}" destId="{FF05E3C9-CF50-4D3B-9065-FC4965E1F6C0}" srcOrd="3" destOrd="0" presId="urn:microsoft.com/office/officeart/2005/8/layout/target1"/>
    <dgm:cxn modelId="{7864BE64-7DC8-4ACD-B271-200748E07238}" type="presParOf" srcId="{EF173A13-1581-4504-B023-1767B2A93D45}" destId="{AB0B2066-FC55-45C8-A904-96B41021AFD3}" srcOrd="4" destOrd="0" presId="urn:microsoft.com/office/officeart/2005/8/layout/target1"/>
    <dgm:cxn modelId="{38881CBF-EADF-4FD8-BECF-E0D42B48A51E}" type="presParOf" srcId="{EF173A13-1581-4504-B023-1767B2A93D45}" destId="{C29B789F-4B67-41D8-84CC-84ED9E6ABD9E}" srcOrd="5" destOrd="0" presId="urn:microsoft.com/office/officeart/2005/8/layout/target1"/>
    <dgm:cxn modelId="{C0064AA5-3A01-456A-8707-EB1A3391E780}" type="presParOf" srcId="{EF173A13-1581-4504-B023-1767B2A93D45}" destId="{9AC7BA3C-9EAD-4D71-8A51-17660217F72C}" srcOrd="6" destOrd="0" presId="urn:microsoft.com/office/officeart/2005/8/layout/target1"/>
    <dgm:cxn modelId="{39EBADEC-8E72-401C-8931-5143F1BF03AA}" type="presParOf" srcId="{EF173A13-1581-4504-B023-1767B2A93D45}" destId="{74EAE1B7-E2A8-4A7D-841A-0C83269E77F9}" srcOrd="7" destOrd="0" presId="urn:microsoft.com/office/officeart/2005/8/layout/target1"/>
    <dgm:cxn modelId="{8EA207EE-C34D-4D57-9365-1D2E8DDF83B2}" type="presParOf" srcId="{EF173A13-1581-4504-B023-1767B2A93D45}" destId="{7EB74F0B-2B89-4DEC-8607-C2A0F84F2345}" srcOrd="8" destOrd="0" presId="urn:microsoft.com/office/officeart/2005/8/layout/target1"/>
    <dgm:cxn modelId="{D82F2318-C78C-4572-B582-2214EAFFD981}" type="presParOf" srcId="{EF173A13-1581-4504-B023-1767B2A93D45}" destId="{937888CC-593A-4A05-827D-4BB79C7841BC}" srcOrd="9" destOrd="0" presId="urn:microsoft.com/office/officeart/2005/8/layout/target1"/>
    <dgm:cxn modelId="{68EE4CB0-30E4-4A7B-A804-C4F9C21BA2FE}" type="presParOf" srcId="{EF173A13-1581-4504-B023-1767B2A93D45}" destId="{5FF40847-10BD-4C32-AFB4-D3653D18D8F0}" srcOrd="10" destOrd="0" presId="urn:microsoft.com/office/officeart/2005/8/layout/target1"/>
    <dgm:cxn modelId="{B1143344-9121-4406-B18B-6800361ECEC7}" type="presParOf" srcId="{EF173A13-1581-4504-B023-1767B2A93D45}" destId="{288CB729-C1EC-47AD-B3A2-2D29F304558D}" srcOrd="11" destOrd="0" presId="urn:microsoft.com/office/officeart/2005/8/layout/target1"/>
    <dgm:cxn modelId="{E62C629A-0559-4426-87A9-382ADDEA9F21}" type="presParOf" srcId="{EF173A13-1581-4504-B023-1767B2A93D45}" destId="{D2EC8DA2-EA2C-400E-A8AC-88F7E1BD1A6B}" srcOrd="12" destOrd="0" presId="urn:microsoft.com/office/officeart/2005/8/layout/target1"/>
    <dgm:cxn modelId="{9898F615-EE57-47D4-BD74-054E21CE8780}" type="presParOf" srcId="{EF173A13-1581-4504-B023-1767B2A93D45}" destId="{DC52B726-2644-40C5-B26F-648F44B592CD}" srcOrd="13" destOrd="0" presId="urn:microsoft.com/office/officeart/2005/8/layout/target1"/>
    <dgm:cxn modelId="{A7C5602E-49F6-460D-B316-59623390ADDF}" type="presParOf" srcId="{EF173A13-1581-4504-B023-1767B2A93D45}" destId="{87D1948C-9DA1-4BD5-9D18-29ED4BE1257E}" srcOrd="14" destOrd="0" presId="urn:microsoft.com/office/officeart/2005/8/layout/target1"/>
    <dgm:cxn modelId="{92B129B9-342B-436A-9ACA-9D9255CFBAE6}" type="presParOf" srcId="{EF173A13-1581-4504-B023-1767B2A93D45}" destId="{E3D810C5-8073-45C7-86E5-B7ADDCDD27F5}" srcOrd="15" destOrd="0" presId="urn:microsoft.com/office/officeart/2005/8/layout/target1"/>
    <dgm:cxn modelId="{3B7283FB-F96B-4EEB-B4D5-D159EEFEE0BE}" type="presParOf" srcId="{EF173A13-1581-4504-B023-1767B2A93D45}" destId="{323EF8DB-06EA-4B1B-BEFC-797244E5341C}" srcOrd="16" destOrd="0" presId="urn:microsoft.com/office/officeart/2005/8/layout/target1"/>
    <dgm:cxn modelId="{8819A813-CECB-4610-A389-CAB874FC4A35}" type="presParOf" srcId="{EF173A13-1581-4504-B023-1767B2A93D45}" destId="{52B646F9-6E15-4F41-823F-766BA685A531}" srcOrd="17" destOrd="0" presId="urn:microsoft.com/office/officeart/2005/8/layout/target1"/>
    <dgm:cxn modelId="{D0F1E8A4-60C9-4478-B3E0-DC8810D87233}" type="presParOf" srcId="{EF173A13-1581-4504-B023-1767B2A93D45}" destId="{A3B37BF7-E4F7-4405-9012-D91A76FEDCA3}" srcOrd="18" destOrd="0" presId="urn:microsoft.com/office/officeart/2005/8/layout/target1"/>
    <dgm:cxn modelId="{03DC3360-E6A8-4BD8-B6AE-5E11CC36DA78}" type="presParOf" srcId="{EF173A13-1581-4504-B023-1767B2A93D45}" destId="{7E6FEC1E-40F4-4FCA-8DC4-177732410F56}" srcOrd="19" destOrd="0" presId="urn:microsoft.com/office/officeart/2005/8/layout/targe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6B5A6D-5097-45F7-8039-26C39C1E1AD9}" type="doc">
      <dgm:prSet loTypeId="urn:microsoft.com/office/officeart/2005/8/layout/hProcess10" loCatId="process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120FE79B-3BBA-433D-8864-B6FD34280BA8}">
      <dgm:prSet phldrT="[Текст]"/>
      <dgm:spPr>
        <a:solidFill>
          <a:srgbClr val="CC0000"/>
        </a:solidFill>
      </dgm:spPr>
      <dgm:t>
        <a:bodyPr/>
        <a:lstStyle/>
        <a:p>
          <a:r>
            <a:rPr lang="ru-RU" sz="2200" dirty="0" smtClean="0">
              <a:latin typeface="Times New Roman" pitchFamily="18" charset="0"/>
              <a:cs typeface="Times New Roman" pitchFamily="18" charset="0"/>
            </a:rPr>
            <a:t>Первичное космическое излучение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8E475D52-5667-4ACB-BBB4-CE043685ECBE}" type="parTrans" cxnId="{8BFED22D-D624-43E6-B76D-ED253F905A9D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CE9ACCB-8174-48F0-AF4B-E361E9A86BC4}" type="sibTrans" cxnId="{8BFED22D-D624-43E6-B76D-ED253F905A9D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6649C587-6E64-498E-A45C-62D2BBE9B7BA}">
      <dgm:prSet phldrT="[Текст]" custT="1"/>
      <dgm:spPr>
        <a:solidFill>
          <a:srgbClr val="CC0000"/>
        </a:solidFill>
      </dgm:spPr>
      <dgm:t>
        <a:bodyPr/>
        <a:lstStyle/>
        <a:p>
          <a:r>
            <a:rPr lang="ru-RU" sz="2000" smtClean="0">
              <a:latin typeface="Times New Roman" pitchFamily="18" charset="0"/>
              <a:cs typeface="Times New Roman" pitchFamily="18" charset="0"/>
            </a:rPr>
            <a:t>протоны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A8286FC8-EABB-4018-BE48-4AB21CD242B7}" type="parTrans" cxnId="{DCC566A1-34FA-4769-A1E9-01FA6643DDF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C33519A-9728-4D49-BE70-A1770793EEA4}" type="sibTrans" cxnId="{DCC566A1-34FA-4769-A1E9-01FA6643DDF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60937BC0-591C-46EF-9C2F-4B8CFAFAACFC}">
      <dgm:prSet phldrT="[Текст]" custT="1"/>
      <dgm:spPr>
        <a:solidFill>
          <a:srgbClr val="CC0000"/>
        </a:solidFill>
      </dgm:spPr>
      <dgm:t>
        <a:bodyPr/>
        <a:lstStyle/>
        <a:p>
          <a:r>
            <a:rPr lang="ru-RU" sz="2000" smtClean="0">
              <a:latin typeface="Times New Roman" pitchFamily="18" charset="0"/>
              <a:cs typeface="Times New Roman" pitchFamily="18" charset="0"/>
            </a:rPr>
            <a:t>альфа частицы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462C7A97-941C-40B7-957A-05FEB23813F1}" type="parTrans" cxnId="{F8EB16B9-55BB-4CEC-B8A9-CE995ABFD6CB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DA5C51D-5A06-44E9-8E2A-42EBC1DA87B3}" type="sibTrans" cxnId="{F8EB16B9-55BB-4CEC-B8A9-CE995ABFD6CB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27B2954F-39A1-48D1-8EEA-FEEE1C6CF5C2}">
      <dgm:prSet phldrT="[Текст]"/>
      <dgm:spPr>
        <a:solidFill>
          <a:srgbClr val="00B050"/>
        </a:solidFill>
      </dgm:spPr>
      <dgm:t>
        <a:bodyPr/>
        <a:lstStyle/>
        <a:p>
          <a:r>
            <a:rPr lang="ru-RU" sz="2200" dirty="0" smtClean="0">
              <a:latin typeface="Times New Roman" pitchFamily="18" charset="0"/>
              <a:cs typeface="Times New Roman" pitchFamily="18" charset="0"/>
            </a:rPr>
            <a:t>Вторичное излучение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024A4F18-1A63-4FB7-8C56-F2E59AFC8266}" type="parTrans" cxnId="{E6824CEC-3CD9-432B-A599-5DC6E1B8EABD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7B5AE274-CA94-4204-9BC6-F9DD7F6B7763}" type="sibTrans" cxnId="{E6824CEC-3CD9-432B-A599-5DC6E1B8EABD}">
      <dgm:prSet/>
      <dgm:spPr>
        <a:solidFill>
          <a:srgbClr val="00B050"/>
        </a:solidFill>
      </dgm:spPr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19938C9F-7C4A-4296-A9FE-84D075A00987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2000" dirty="0" smtClean="0">
              <a:latin typeface="Times New Roman" pitchFamily="18" charset="0"/>
              <a:cs typeface="Times New Roman" pitchFamily="18" charset="0"/>
            </a:rPr>
            <a:t>тритий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53331D30-84B3-438A-B143-E53C96C598F2}" type="parTrans" cxnId="{CA4DC8AC-0C5E-4C78-B9CB-6C3B4DF30864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0C3C1B0-714B-4733-9F62-75F7B10A1E1B}" type="sibTrans" cxnId="{CA4DC8AC-0C5E-4C78-B9CB-6C3B4DF30864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0BA77EB-B5F1-432B-9869-E53A667D02CC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2000" smtClean="0">
              <a:latin typeface="Times New Roman" pitchFamily="18" charset="0"/>
              <a:cs typeface="Times New Roman" pitchFamily="18" charset="0"/>
            </a:rPr>
            <a:t>углерод-14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528FA568-E775-4BE4-B218-1E5CBED0B3F0}" type="parTrans" cxnId="{9D4FFDBB-FEBD-4FEF-ABA9-C5632ADB0B8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22373964-57E9-4FBD-92E1-DB53C2E2A8BD}" type="sibTrans" cxnId="{9D4FFDBB-FEBD-4FEF-ABA9-C5632ADB0B8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215A5FF-1387-4872-9E88-74355AF19A4F}">
      <dgm:prSet phldrT="[Текст]"/>
      <dgm:spPr>
        <a:solidFill>
          <a:srgbClr val="7030A0"/>
        </a:solidFill>
      </dgm:spPr>
      <dgm:t>
        <a:bodyPr/>
        <a:lstStyle/>
        <a:p>
          <a:r>
            <a:rPr lang="ru-RU" sz="2100" smtClean="0">
              <a:latin typeface="Times New Roman" pitchFamily="18" charset="0"/>
              <a:cs typeface="Times New Roman" pitchFamily="18" charset="0"/>
            </a:rPr>
            <a:t>Изменение ДНК</a:t>
          </a:r>
          <a:endParaRPr lang="ru-RU" sz="2100" dirty="0">
            <a:latin typeface="Times New Roman" pitchFamily="18" charset="0"/>
            <a:cs typeface="Times New Roman" pitchFamily="18" charset="0"/>
          </a:endParaRPr>
        </a:p>
      </dgm:t>
    </dgm:pt>
    <dgm:pt modelId="{58FFF80E-21DA-4822-869A-0356F541239E}" type="parTrans" cxnId="{09637F54-B9DB-442A-9879-D9C2786C564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5D3D0131-BB3E-4AC7-9E53-2F2425A8AF37}" type="sibTrans" cxnId="{09637F54-B9DB-442A-9879-D9C2786C564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4065868-35A4-4E6C-A29B-6DEFFFA22B0D}">
      <dgm:prSet phldrT="[Текст]" custT="1"/>
      <dgm:spPr>
        <a:solidFill>
          <a:srgbClr val="7030A0"/>
        </a:solidFill>
      </dgm:spPr>
      <dgm:t>
        <a:bodyPr/>
        <a:lstStyle/>
        <a:p>
          <a:r>
            <a:rPr lang="ru-RU" sz="1800" dirty="0" smtClean="0">
              <a:latin typeface="Times New Roman" pitchFamily="18" charset="0"/>
              <a:cs typeface="Times New Roman" pitchFamily="18" charset="0"/>
            </a:rPr>
            <a:t>углерод-14 замещает азот-14</a:t>
          </a:r>
          <a:endParaRPr lang="ru-RU" sz="1800" dirty="0">
            <a:latin typeface="Times New Roman" pitchFamily="18" charset="0"/>
            <a:cs typeface="Times New Roman" pitchFamily="18" charset="0"/>
          </a:endParaRPr>
        </a:p>
      </dgm:t>
    </dgm:pt>
    <dgm:pt modelId="{DE73E2AA-E6DD-4247-8844-31C8717679F4}" type="parTrans" cxnId="{D16A3940-C787-43B4-9141-AF682C3093FC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1B4FD4A-5DB8-4F00-8285-49A9E697F511}" type="sibTrans" cxnId="{D16A3940-C787-43B4-9141-AF682C3093FC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2CF183EF-E0F3-4DE3-96A5-24F1ACF777E9}">
      <dgm:prSet phldrT="[Текст]" custT="1"/>
      <dgm:spPr>
        <a:solidFill>
          <a:srgbClr val="00B050"/>
        </a:solidFill>
      </dgm:spPr>
      <dgm:t>
        <a:bodyPr/>
        <a:lstStyle/>
        <a:p>
          <a:r>
            <a:rPr lang="ru-RU" sz="2000" smtClean="0">
              <a:latin typeface="Times New Roman" pitchFamily="18" charset="0"/>
              <a:cs typeface="Times New Roman" pitchFamily="18" charset="0"/>
            </a:rPr>
            <a:t>Др. частицы и фотоны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14334967-6C45-4782-A15B-2C84E6B65940}" type="parTrans" cxnId="{263FC049-AB1B-4A1C-8F1E-327E2E1B6F72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D066C589-DA92-42C8-AA58-1074E07640B5}" type="sibTrans" cxnId="{263FC049-AB1B-4A1C-8F1E-327E2E1B6F72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DF1E6C09-4FB0-48BC-A7BC-9920765EFBCC}">
      <dgm:prSet phldrT="[Текст]" custT="1"/>
      <dgm:spPr>
        <a:solidFill>
          <a:srgbClr val="7030A0"/>
        </a:solidFill>
      </dgm:spPr>
      <dgm:t>
        <a:bodyPr/>
        <a:lstStyle/>
        <a:p>
          <a:r>
            <a:rPr lang="ru-RU" sz="1800" smtClean="0">
              <a:latin typeface="Times New Roman" pitchFamily="18" charset="0"/>
              <a:cs typeface="Times New Roman" pitchFamily="18" charset="0"/>
            </a:rPr>
            <a:t>период полувывода 200 суток</a:t>
          </a:r>
          <a:endParaRPr lang="ru-RU" sz="1800" dirty="0">
            <a:latin typeface="Times New Roman" pitchFamily="18" charset="0"/>
            <a:cs typeface="Times New Roman" pitchFamily="18" charset="0"/>
          </a:endParaRPr>
        </a:p>
      </dgm:t>
    </dgm:pt>
    <dgm:pt modelId="{48E10573-254A-44A3-A770-C1F26A8B7765}" type="parTrans" cxnId="{00CB195F-7616-4F48-8EAE-C005C5D88DB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3B68AB82-F01F-4DC4-ACF7-7468E7204256}" type="sibTrans" cxnId="{00CB195F-7616-4F48-8EAE-C005C5D88DB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F481515-E6C9-4F15-A770-B412B45C6131}" type="pres">
      <dgm:prSet presAssocID="{626B5A6D-5097-45F7-8039-26C39C1E1AD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6D88F55-CBE4-4CC6-996C-87AA5F495904}" type="pres">
      <dgm:prSet presAssocID="{120FE79B-3BBA-433D-8864-B6FD34280BA8}" presName="composite" presStyleCnt="0"/>
      <dgm:spPr/>
      <dgm:t>
        <a:bodyPr/>
        <a:lstStyle/>
        <a:p>
          <a:endParaRPr lang="ru-RU"/>
        </a:p>
      </dgm:t>
    </dgm:pt>
    <dgm:pt modelId="{B4FC361F-EE0C-4068-8F80-BD12683F5092}" type="pres">
      <dgm:prSet presAssocID="{120FE79B-3BBA-433D-8864-B6FD34280BA8}" presName="imagSh" presStyleLbl="b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2D9A5741-5433-41F1-8FFC-675117F50833}" type="pres">
      <dgm:prSet presAssocID="{120FE79B-3BBA-433D-8864-B6FD34280BA8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8DF257-BBA7-413C-91A8-1D4276255384}" type="pres">
      <dgm:prSet presAssocID="{9CE9ACCB-8174-48F0-AF4B-E361E9A86BC4}" presName="sibTrans" presStyleLbl="sibTrans2D1" presStyleIdx="0" presStyleCnt="2"/>
      <dgm:spPr/>
      <dgm:t>
        <a:bodyPr/>
        <a:lstStyle/>
        <a:p>
          <a:endParaRPr lang="ru-RU"/>
        </a:p>
      </dgm:t>
    </dgm:pt>
    <dgm:pt modelId="{6C67CE96-45A2-450A-B36B-C23CFFA669B5}" type="pres">
      <dgm:prSet presAssocID="{9CE9ACCB-8174-48F0-AF4B-E361E9A86BC4}" presName="connTx" presStyleLbl="sibTrans2D1" presStyleIdx="0" presStyleCnt="2"/>
      <dgm:spPr/>
      <dgm:t>
        <a:bodyPr/>
        <a:lstStyle/>
        <a:p>
          <a:endParaRPr lang="ru-RU"/>
        </a:p>
      </dgm:t>
    </dgm:pt>
    <dgm:pt modelId="{03A8DE0D-B5C3-4BEC-BD70-5B9A098BC95A}" type="pres">
      <dgm:prSet presAssocID="{27B2954F-39A1-48D1-8EEA-FEEE1C6CF5C2}" presName="composite" presStyleCnt="0"/>
      <dgm:spPr/>
      <dgm:t>
        <a:bodyPr/>
        <a:lstStyle/>
        <a:p>
          <a:endParaRPr lang="ru-RU"/>
        </a:p>
      </dgm:t>
    </dgm:pt>
    <dgm:pt modelId="{9C7D6A77-CDB1-46AA-BB4B-541F35A5AFC1}" type="pres">
      <dgm:prSet presAssocID="{27B2954F-39A1-48D1-8EEA-FEEE1C6CF5C2}" presName="imagSh" presStyleLbl="b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03FD9C07-240F-4F36-B089-EB755949A654}" type="pres">
      <dgm:prSet presAssocID="{27B2954F-39A1-48D1-8EEA-FEEE1C6CF5C2}" presName="tx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C4777D8-794A-4C86-9666-3478944DE6E8}" type="pres">
      <dgm:prSet presAssocID="{7B5AE274-CA94-4204-9BC6-F9DD7F6B7763}" presName="sibTrans" presStyleLbl="sibTrans2D1" presStyleIdx="1" presStyleCnt="2"/>
      <dgm:spPr/>
      <dgm:t>
        <a:bodyPr/>
        <a:lstStyle/>
        <a:p>
          <a:endParaRPr lang="ru-RU"/>
        </a:p>
      </dgm:t>
    </dgm:pt>
    <dgm:pt modelId="{E551EFCD-B9D8-415D-BB42-026CCC38B0F9}" type="pres">
      <dgm:prSet presAssocID="{7B5AE274-CA94-4204-9BC6-F9DD7F6B7763}" presName="connTx" presStyleLbl="sibTrans2D1" presStyleIdx="1" presStyleCnt="2"/>
      <dgm:spPr/>
      <dgm:t>
        <a:bodyPr/>
        <a:lstStyle/>
        <a:p>
          <a:endParaRPr lang="ru-RU"/>
        </a:p>
      </dgm:t>
    </dgm:pt>
    <dgm:pt modelId="{D6512177-11CD-4C28-93A5-764E7B7062D7}" type="pres">
      <dgm:prSet presAssocID="{0215A5FF-1387-4872-9E88-74355AF19A4F}" presName="composite" presStyleCnt="0"/>
      <dgm:spPr/>
      <dgm:t>
        <a:bodyPr/>
        <a:lstStyle/>
        <a:p>
          <a:endParaRPr lang="ru-RU"/>
        </a:p>
      </dgm:t>
    </dgm:pt>
    <dgm:pt modelId="{751683E3-F7D3-4098-82CC-85878B9E5701}" type="pres">
      <dgm:prSet presAssocID="{0215A5FF-1387-4872-9E88-74355AF19A4F}" presName="imagSh" presStyleLbl="b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ru-RU"/>
        </a:p>
      </dgm:t>
    </dgm:pt>
    <dgm:pt modelId="{E8873BA8-9E4A-4A7B-A0E0-7ABA14A7B614}" type="pres">
      <dgm:prSet presAssocID="{0215A5FF-1387-4872-9E88-74355AF19A4F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D5064EB-0137-4193-9F8E-102E1205B743}" type="presOf" srcId="{9CE9ACCB-8174-48F0-AF4B-E361E9A86BC4}" destId="{268DF257-BBA7-413C-91A8-1D4276255384}" srcOrd="0" destOrd="0" presId="urn:microsoft.com/office/officeart/2005/8/layout/hProcess10"/>
    <dgm:cxn modelId="{09637F54-B9DB-442A-9879-D9C2786C564F}" srcId="{626B5A6D-5097-45F7-8039-26C39C1E1AD9}" destId="{0215A5FF-1387-4872-9E88-74355AF19A4F}" srcOrd="2" destOrd="0" parTransId="{58FFF80E-21DA-4822-869A-0356F541239E}" sibTransId="{5D3D0131-BB3E-4AC7-9E53-2F2425A8AF37}"/>
    <dgm:cxn modelId="{4C383002-4B63-4343-9833-F3CE1F1EC2A2}" type="presOf" srcId="{626B5A6D-5097-45F7-8039-26C39C1E1AD9}" destId="{4F481515-E6C9-4F15-A770-B412B45C6131}" srcOrd="0" destOrd="0" presId="urn:microsoft.com/office/officeart/2005/8/layout/hProcess10"/>
    <dgm:cxn modelId="{2E93F402-1602-4373-96DC-8547CC389D95}" type="presOf" srcId="{7B5AE274-CA94-4204-9BC6-F9DD7F6B7763}" destId="{FC4777D8-794A-4C86-9666-3478944DE6E8}" srcOrd="0" destOrd="0" presId="urn:microsoft.com/office/officeart/2005/8/layout/hProcess10"/>
    <dgm:cxn modelId="{8BFED22D-D624-43E6-B76D-ED253F905A9D}" srcId="{626B5A6D-5097-45F7-8039-26C39C1E1AD9}" destId="{120FE79B-3BBA-433D-8864-B6FD34280BA8}" srcOrd="0" destOrd="0" parTransId="{8E475D52-5667-4ACB-BBB4-CE043685ECBE}" sibTransId="{9CE9ACCB-8174-48F0-AF4B-E361E9A86BC4}"/>
    <dgm:cxn modelId="{263FC049-AB1B-4A1C-8F1E-327E2E1B6F72}" srcId="{27B2954F-39A1-48D1-8EEA-FEEE1C6CF5C2}" destId="{2CF183EF-E0F3-4DE3-96A5-24F1ACF777E9}" srcOrd="2" destOrd="0" parTransId="{14334967-6C45-4782-A15B-2C84E6B65940}" sibTransId="{D066C589-DA92-42C8-AA58-1074E07640B5}"/>
    <dgm:cxn modelId="{E6824CEC-3CD9-432B-A599-5DC6E1B8EABD}" srcId="{626B5A6D-5097-45F7-8039-26C39C1E1AD9}" destId="{27B2954F-39A1-48D1-8EEA-FEEE1C6CF5C2}" srcOrd="1" destOrd="0" parTransId="{024A4F18-1A63-4FB7-8C56-F2E59AFC8266}" sibTransId="{7B5AE274-CA94-4204-9BC6-F9DD7F6B7763}"/>
    <dgm:cxn modelId="{DCC566A1-34FA-4769-A1E9-01FA6643DDFF}" srcId="{120FE79B-3BBA-433D-8864-B6FD34280BA8}" destId="{6649C587-6E64-498E-A45C-62D2BBE9B7BA}" srcOrd="0" destOrd="0" parTransId="{A8286FC8-EABB-4018-BE48-4AB21CD242B7}" sibTransId="{4C33519A-9728-4D49-BE70-A1770793EEA4}"/>
    <dgm:cxn modelId="{F85D0842-4628-4C53-A46F-594CED578285}" type="presOf" srcId="{2CF183EF-E0F3-4DE3-96A5-24F1ACF777E9}" destId="{03FD9C07-240F-4F36-B089-EB755949A654}" srcOrd="0" destOrd="3" presId="urn:microsoft.com/office/officeart/2005/8/layout/hProcess10"/>
    <dgm:cxn modelId="{7AEB2495-7AA0-4071-8D0F-8EED88A01A31}" type="presOf" srcId="{120FE79B-3BBA-433D-8864-B6FD34280BA8}" destId="{2D9A5741-5433-41F1-8FFC-675117F50833}" srcOrd="0" destOrd="0" presId="urn:microsoft.com/office/officeart/2005/8/layout/hProcess10"/>
    <dgm:cxn modelId="{87EDA1AC-F093-4CC5-9972-1C66F8E17751}" type="presOf" srcId="{40BA77EB-B5F1-432B-9869-E53A667D02CC}" destId="{03FD9C07-240F-4F36-B089-EB755949A654}" srcOrd="0" destOrd="2" presId="urn:microsoft.com/office/officeart/2005/8/layout/hProcess10"/>
    <dgm:cxn modelId="{9D4FFDBB-FEBD-4FEF-ABA9-C5632ADB0B8F}" srcId="{27B2954F-39A1-48D1-8EEA-FEEE1C6CF5C2}" destId="{40BA77EB-B5F1-432B-9869-E53A667D02CC}" srcOrd="1" destOrd="0" parTransId="{528FA568-E775-4BE4-B218-1E5CBED0B3F0}" sibTransId="{22373964-57E9-4FBD-92E1-DB53C2E2A8BD}"/>
    <dgm:cxn modelId="{83168247-BF28-4222-9CCA-6FAA79421C5E}" type="presOf" srcId="{19938C9F-7C4A-4296-A9FE-84D075A00987}" destId="{03FD9C07-240F-4F36-B089-EB755949A654}" srcOrd="0" destOrd="1" presId="urn:microsoft.com/office/officeart/2005/8/layout/hProcess10"/>
    <dgm:cxn modelId="{FB09A2A8-3BB0-4B8D-943D-3DA49E9FC81F}" type="presOf" srcId="{9CE9ACCB-8174-48F0-AF4B-E361E9A86BC4}" destId="{6C67CE96-45A2-450A-B36B-C23CFFA669B5}" srcOrd="1" destOrd="0" presId="urn:microsoft.com/office/officeart/2005/8/layout/hProcess10"/>
    <dgm:cxn modelId="{00CB195F-7616-4F48-8EAE-C005C5D88DB8}" srcId="{0215A5FF-1387-4872-9E88-74355AF19A4F}" destId="{DF1E6C09-4FB0-48BC-A7BC-9920765EFBCC}" srcOrd="1" destOrd="0" parTransId="{48E10573-254A-44A3-A770-C1F26A8B7765}" sibTransId="{3B68AB82-F01F-4DC4-ACF7-7468E7204256}"/>
    <dgm:cxn modelId="{79C0D2EE-CA09-44C1-B25E-93DCFF9BA11E}" type="presOf" srcId="{E4065868-35A4-4E6C-A29B-6DEFFFA22B0D}" destId="{E8873BA8-9E4A-4A7B-A0E0-7ABA14A7B614}" srcOrd="0" destOrd="1" presId="urn:microsoft.com/office/officeart/2005/8/layout/hProcess10"/>
    <dgm:cxn modelId="{D16A3940-C787-43B4-9141-AF682C3093FC}" srcId="{0215A5FF-1387-4872-9E88-74355AF19A4F}" destId="{E4065868-35A4-4E6C-A29B-6DEFFFA22B0D}" srcOrd="0" destOrd="0" parTransId="{DE73E2AA-E6DD-4247-8844-31C8717679F4}" sibTransId="{C1B4FD4A-5DB8-4F00-8285-49A9E697F511}"/>
    <dgm:cxn modelId="{F0069030-3B43-47A7-B1F2-4DFC3A6B4D49}" type="presOf" srcId="{DF1E6C09-4FB0-48BC-A7BC-9920765EFBCC}" destId="{E8873BA8-9E4A-4A7B-A0E0-7ABA14A7B614}" srcOrd="0" destOrd="2" presId="urn:microsoft.com/office/officeart/2005/8/layout/hProcess10"/>
    <dgm:cxn modelId="{CA4DC8AC-0C5E-4C78-B9CB-6C3B4DF30864}" srcId="{27B2954F-39A1-48D1-8EEA-FEEE1C6CF5C2}" destId="{19938C9F-7C4A-4296-A9FE-84D075A00987}" srcOrd="0" destOrd="0" parTransId="{53331D30-84B3-438A-B143-E53C96C598F2}" sibTransId="{E0C3C1B0-714B-4733-9F62-75F7B10A1E1B}"/>
    <dgm:cxn modelId="{2F92E0BF-73EE-4A55-9E34-BFA901B86003}" type="presOf" srcId="{6649C587-6E64-498E-A45C-62D2BBE9B7BA}" destId="{2D9A5741-5433-41F1-8FFC-675117F50833}" srcOrd="0" destOrd="1" presId="urn:microsoft.com/office/officeart/2005/8/layout/hProcess10"/>
    <dgm:cxn modelId="{93302653-211C-4060-92BF-5E0F45A67846}" type="presOf" srcId="{60937BC0-591C-46EF-9C2F-4B8CFAFAACFC}" destId="{2D9A5741-5433-41F1-8FFC-675117F50833}" srcOrd="0" destOrd="2" presId="urn:microsoft.com/office/officeart/2005/8/layout/hProcess10"/>
    <dgm:cxn modelId="{5E540CDA-688F-46A9-BF6B-C1368B0AAEB8}" type="presOf" srcId="{0215A5FF-1387-4872-9E88-74355AF19A4F}" destId="{E8873BA8-9E4A-4A7B-A0E0-7ABA14A7B614}" srcOrd="0" destOrd="0" presId="urn:microsoft.com/office/officeart/2005/8/layout/hProcess10"/>
    <dgm:cxn modelId="{F8EB16B9-55BB-4CEC-B8A9-CE995ABFD6CB}" srcId="{120FE79B-3BBA-433D-8864-B6FD34280BA8}" destId="{60937BC0-591C-46EF-9C2F-4B8CFAFAACFC}" srcOrd="1" destOrd="0" parTransId="{462C7A97-941C-40B7-957A-05FEB23813F1}" sibTransId="{CDA5C51D-5A06-44E9-8E2A-42EBC1DA87B3}"/>
    <dgm:cxn modelId="{F0D04FE6-284C-44D3-82A0-28E991F64EC9}" type="presOf" srcId="{27B2954F-39A1-48D1-8EEA-FEEE1C6CF5C2}" destId="{03FD9C07-240F-4F36-B089-EB755949A654}" srcOrd="0" destOrd="0" presId="urn:microsoft.com/office/officeart/2005/8/layout/hProcess10"/>
    <dgm:cxn modelId="{D5B8ACF9-F997-48F6-A2B8-0504BA9F9FDD}" type="presOf" srcId="{7B5AE274-CA94-4204-9BC6-F9DD7F6B7763}" destId="{E551EFCD-B9D8-415D-BB42-026CCC38B0F9}" srcOrd="1" destOrd="0" presId="urn:microsoft.com/office/officeart/2005/8/layout/hProcess10"/>
    <dgm:cxn modelId="{9117353E-D049-4B0F-AE9A-AB9C12CC47B3}" type="presParOf" srcId="{4F481515-E6C9-4F15-A770-B412B45C6131}" destId="{36D88F55-CBE4-4CC6-996C-87AA5F495904}" srcOrd="0" destOrd="0" presId="urn:microsoft.com/office/officeart/2005/8/layout/hProcess10"/>
    <dgm:cxn modelId="{1A5A2EA9-D57B-46A8-BC9C-1F54F9C1D010}" type="presParOf" srcId="{36D88F55-CBE4-4CC6-996C-87AA5F495904}" destId="{B4FC361F-EE0C-4068-8F80-BD12683F5092}" srcOrd="0" destOrd="0" presId="urn:microsoft.com/office/officeart/2005/8/layout/hProcess10"/>
    <dgm:cxn modelId="{CB36CC7C-6B22-4420-9204-DE7105CC5E8C}" type="presParOf" srcId="{36D88F55-CBE4-4CC6-996C-87AA5F495904}" destId="{2D9A5741-5433-41F1-8FFC-675117F50833}" srcOrd="1" destOrd="0" presId="urn:microsoft.com/office/officeart/2005/8/layout/hProcess10"/>
    <dgm:cxn modelId="{9017EA72-3943-4F05-90E0-10D6323CCAB5}" type="presParOf" srcId="{4F481515-E6C9-4F15-A770-B412B45C6131}" destId="{268DF257-BBA7-413C-91A8-1D4276255384}" srcOrd="1" destOrd="0" presId="urn:microsoft.com/office/officeart/2005/8/layout/hProcess10"/>
    <dgm:cxn modelId="{F17B7C00-4C05-4E6D-8C7C-3D075337A61C}" type="presParOf" srcId="{268DF257-BBA7-413C-91A8-1D4276255384}" destId="{6C67CE96-45A2-450A-B36B-C23CFFA669B5}" srcOrd="0" destOrd="0" presId="urn:microsoft.com/office/officeart/2005/8/layout/hProcess10"/>
    <dgm:cxn modelId="{BA6FC951-CB60-4616-B3F3-E0893D1507D0}" type="presParOf" srcId="{4F481515-E6C9-4F15-A770-B412B45C6131}" destId="{03A8DE0D-B5C3-4BEC-BD70-5B9A098BC95A}" srcOrd="2" destOrd="0" presId="urn:microsoft.com/office/officeart/2005/8/layout/hProcess10"/>
    <dgm:cxn modelId="{124495AE-CE63-42EC-BEBF-9231BD242DC3}" type="presParOf" srcId="{03A8DE0D-B5C3-4BEC-BD70-5B9A098BC95A}" destId="{9C7D6A77-CDB1-46AA-BB4B-541F35A5AFC1}" srcOrd="0" destOrd="0" presId="urn:microsoft.com/office/officeart/2005/8/layout/hProcess10"/>
    <dgm:cxn modelId="{E61555D2-E967-4C36-B46C-0F17E08A11F9}" type="presParOf" srcId="{03A8DE0D-B5C3-4BEC-BD70-5B9A098BC95A}" destId="{03FD9C07-240F-4F36-B089-EB755949A654}" srcOrd="1" destOrd="0" presId="urn:microsoft.com/office/officeart/2005/8/layout/hProcess10"/>
    <dgm:cxn modelId="{C21D9ED5-D07C-400D-B6AF-AE57C8E4BA1E}" type="presParOf" srcId="{4F481515-E6C9-4F15-A770-B412B45C6131}" destId="{FC4777D8-794A-4C86-9666-3478944DE6E8}" srcOrd="3" destOrd="0" presId="urn:microsoft.com/office/officeart/2005/8/layout/hProcess10"/>
    <dgm:cxn modelId="{3AF0219A-B05B-4D89-854F-364AEC5348E8}" type="presParOf" srcId="{FC4777D8-794A-4C86-9666-3478944DE6E8}" destId="{E551EFCD-B9D8-415D-BB42-026CCC38B0F9}" srcOrd="0" destOrd="0" presId="urn:microsoft.com/office/officeart/2005/8/layout/hProcess10"/>
    <dgm:cxn modelId="{92F866A3-D486-4225-AE15-387DB4277F18}" type="presParOf" srcId="{4F481515-E6C9-4F15-A770-B412B45C6131}" destId="{D6512177-11CD-4C28-93A5-764E7B7062D7}" srcOrd="4" destOrd="0" presId="urn:microsoft.com/office/officeart/2005/8/layout/hProcess10"/>
    <dgm:cxn modelId="{CC3A418B-C0FA-46C6-84D6-6E89088CBBD1}" type="presParOf" srcId="{D6512177-11CD-4C28-93A5-764E7B7062D7}" destId="{751683E3-F7D3-4098-82CC-85878B9E5701}" srcOrd="0" destOrd="0" presId="urn:microsoft.com/office/officeart/2005/8/layout/hProcess10"/>
    <dgm:cxn modelId="{8C7634A9-9D54-4B4E-962B-D0411284853F}" type="presParOf" srcId="{D6512177-11CD-4C28-93A5-764E7B7062D7}" destId="{E8873BA8-9E4A-4A7B-A0E0-7ABA14A7B614}" srcOrd="1" destOrd="0" presId="urn:microsoft.com/office/officeart/2005/8/layout/hProcess10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B1C390-FD0D-422A-9569-9BCA2348F8A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305A08A6-1A8F-4F14-9A33-28443F639E05}">
      <dgm:prSet phldrT="[Текст]"/>
      <dgm:spPr>
        <a:solidFill>
          <a:srgbClr val="CC0000"/>
        </a:solidFill>
      </dgm:spPr>
      <dgm:t>
        <a:bodyPr/>
        <a:lstStyle/>
        <a:p>
          <a:r>
            <a:rPr lang="en-US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1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B7C8C758-F80A-4FF6-B7CA-57506A141363}" type="parTrans" cxnId="{FFBCD9AF-ADC1-4182-8117-5FE079CA726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1FEF4BC-17DB-4F18-995E-01FD206EDF03}" type="sibTrans" cxnId="{FFBCD9AF-ADC1-4182-8117-5FE079CA726F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136E914D-CF3A-49F6-BA7A-0C54ED4A25F9}">
      <dgm:prSet phldrT="[Текст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Тепловые нейтроны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AC5C0822-E921-44E0-A49B-337630379A73}" type="parTrans" cxnId="{7F63011C-B716-4C25-BFE6-44C21332AEA0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A05EC2C7-E374-4B64-A4AA-F17858A8DE62}" type="sibTrans" cxnId="{7F63011C-B716-4C25-BFE6-44C21332AEA0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DFD09F21-DE2A-4A80-9B33-6E3F272D5B24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2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CEB009B6-82DA-4BF8-9AC4-31FBAAB6212D}" type="parTrans" cxnId="{B3E6BAE0-E2AF-4D73-AFF9-888EBBFF2E65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E3C7149-C336-4B39-A62F-C49C1EC237A9}" type="sibTrans" cxnId="{B3E6BAE0-E2AF-4D73-AFF9-888EBBFF2E65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B1786381-702E-431B-88B4-FA465A054525}">
      <dgm:prSet phldrT="[Текст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Резонансные нейтроны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00BAF13C-BAC6-46EB-9587-0B4D2C6CBC69}" type="parTrans" cxnId="{26530DDF-A88A-4A08-9BEE-216A2238A6F4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CBB20AC-ACAF-4357-B8F3-DF78BA06B128}" type="sibTrans" cxnId="{26530DDF-A88A-4A08-9BEE-216A2238A6F4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2CD8C15-867B-4872-85DD-D5E1AE2F139B}">
      <dgm:prSet phldrT="[Текст]"/>
      <dgm:spPr>
        <a:solidFill>
          <a:srgbClr val="7030A0"/>
        </a:solidFill>
      </dgm:spPr>
      <dgm:t>
        <a:bodyPr/>
        <a:lstStyle/>
        <a:p>
          <a:r>
            <a:rPr lang="en-US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3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2144C041-1D12-4D76-AE4B-958CF9791EFA}" type="parTrans" cxnId="{B2AD2628-166E-4139-9281-0DD39A4A8287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68941B05-A7DE-4F1D-8EC1-EFD0443913AD}" type="sibTrans" cxnId="{B2AD2628-166E-4139-9281-0DD39A4A8287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AB3832A-3D5B-4E60-9F06-A5F8F3A554DA}">
      <dgm:prSet phldrT="[Текст]"/>
      <dgm:spPr>
        <a:solidFill>
          <a:schemeClr val="bg2">
            <a:alpha val="90000"/>
          </a:schemeClr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Быстрые нейтроны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ED93CF34-092D-4DAC-9F80-C9B41AE6DE9E}" type="parTrans" cxnId="{4AEEC5F7-94CC-4673-849B-5BE65FC56C8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A54F5708-B571-4A45-9187-2AE5FA342422}" type="sibTrans" cxnId="{4AEEC5F7-94CC-4673-849B-5BE65FC56C88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80D5DFF4-B1FB-490E-8A29-C88ACB58D1E2}" type="pres">
      <dgm:prSet presAssocID="{38B1C390-FD0D-422A-9569-9BCA2348F8A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A02ABFA-800F-44ED-A528-6DF33ED6899C}" type="pres">
      <dgm:prSet presAssocID="{305A08A6-1A8F-4F14-9A33-28443F639E05}" presName="composite" presStyleCnt="0"/>
      <dgm:spPr/>
    </dgm:pt>
    <dgm:pt modelId="{9624B299-BA1E-43BD-B94D-574AA96A2367}" type="pres">
      <dgm:prSet presAssocID="{305A08A6-1A8F-4F14-9A33-28443F639E05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982AE82-7813-4EC3-8AFD-1579CF6CEC25}" type="pres">
      <dgm:prSet presAssocID="{305A08A6-1A8F-4F14-9A33-28443F639E05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79B16BA-609F-48BD-B8BC-DA3621D2C5CB}" type="pres">
      <dgm:prSet presAssocID="{01FEF4BC-17DB-4F18-995E-01FD206EDF03}" presName="sp" presStyleCnt="0"/>
      <dgm:spPr/>
    </dgm:pt>
    <dgm:pt modelId="{C863AA1B-6691-4423-9B33-703B2DAC9B00}" type="pres">
      <dgm:prSet presAssocID="{DFD09F21-DE2A-4A80-9B33-6E3F272D5B24}" presName="composite" presStyleCnt="0"/>
      <dgm:spPr/>
    </dgm:pt>
    <dgm:pt modelId="{0F96A048-6F6D-4873-AA3C-CDFB8E036730}" type="pres">
      <dgm:prSet presAssocID="{DFD09F21-DE2A-4A80-9B33-6E3F272D5B2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5782CA-20A3-45B8-8063-057A2B564CE2}" type="pres">
      <dgm:prSet presAssocID="{DFD09F21-DE2A-4A80-9B33-6E3F272D5B2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5E7269-36A4-459A-B8A9-F76E14484927}" type="pres">
      <dgm:prSet presAssocID="{9E3C7149-C336-4B39-A62F-C49C1EC237A9}" presName="sp" presStyleCnt="0"/>
      <dgm:spPr/>
    </dgm:pt>
    <dgm:pt modelId="{FB0DF858-5A82-4AF2-83BF-54E1A32570A2}" type="pres">
      <dgm:prSet presAssocID="{92CD8C15-867B-4872-85DD-D5E1AE2F139B}" presName="composite" presStyleCnt="0"/>
      <dgm:spPr/>
    </dgm:pt>
    <dgm:pt modelId="{79BE5EC5-BAB3-4DAF-B034-9BE8ADC0361E}" type="pres">
      <dgm:prSet presAssocID="{92CD8C15-867B-4872-85DD-D5E1AE2F139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EF29B3-8EB4-48FC-922C-07EC5F6E6332}" type="pres">
      <dgm:prSet presAssocID="{92CD8C15-867B-4872-85DD-D5E1AE2F139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3E6BAE0-E2AF-4D73-AFF9-888EBBFF2E65}" srcId="{38B1C390-FD0D-422A-9569-9BCA2348F8AC}" destId="{DFD09F21-DE2A-4A80-9B33-6E3F272D5B24}" srcOrd="1" destOrd="0" parTransId="{CEB009B6-82DA-4BF8-9AC4-31FBAAB6212D}" sibTransId="{9E3C7149-C336-4B39-A62F-C49C1EC237A9}"/>
    <dgm:cxn modelId="{7F63011C-B716-4C25-BFE6-44C21332AEA0}" srcId="{305A08A6-1A8F-4F14-9A33-28443F639E05}" destId="{136E914D-CF3A-49F6-BA7A-0C54ED4A25F9}" srcOrd="0" destOrd="0" parTransId="{AC5C0822-E921-44E0-A49B-337630379A73}" sibTransId="{A05EC2C7-E374-4B64-A4AA-F17858A8DE62}"/>
    <dgm:cxn modelId="{0E0CDAF6-3A37-48BB-9E9B-90B04D1805C4}" type="presOf" srcId="{B1786381-702E-431B-88B4-FA465A054525}" destId="{355782CA-20A3-45B8-8063-057A2B564CE2}" srcOrd="0" destOrd="0" presId="urn:microsoft.com/office/officeart/2005/8/layout/chevron2"/>
    <dgm:cxn modelId="{2914271D-5F27-4E3D-9EA0-A6D68BB2CA4F}" type="presOf" srcId="{DFD09F21-DE2A-4A80-9B33-6E3F272D5B24}" destId="{0F96A048-6F6D-4873-AA3C-CDFB8E036730}" srcOrd="0" destOrd="0" presId="urn:microsoft.com/office/officeart/2005/8/layout/chevron2"/>
    <dgm:cxn modelId="{B2AD2628-166E-4139-9281-0DD39A4A8287}" srcId="{38B1C390-FD0D-422A-9569-9BCA2348F8AC}" destId="{92CD8C15-867B-4872-85DD-D5E1AE2F139B}" srcOrd="2" destOrd="0" parTransId="{2144C041-1D12-4D76-AE4B-958CF9791EFA}" sibTransId="{68941B05-A7DE-4F1D-8EC1-EFD0443913AD}"/>
    <dgm:cxn modelId="{4AEEC5F7-94CC-4673-849B-5BE65FC56C88}" srcId="{92CD8C15-867B-4872-85DD-D5E1AE2F139B}" destId="{EAB3832A-3D5B-4E60-9F06-A5F8F3A554DA}" srcOrd="0" destOrd="0" parTransId="{ED93CF34-092D-4DAC-9F80-C9B41AE6DE9E}" sibTransId="{A54F5708-B571-4A45-9187-2AE5FA342422}"/>
    <dgm:cxn modelId="{D336729B-E405-44ED-8AD6-5D3C2620FC90}" type="presOf" srcId="{136E914D-CF3A-49F6-BA7A-0C54ED4A25F9}" destId="{5982AE82-7813-4EC3-8AFD-1579CF6CEC25}" srcOrd="0" destOrd="0" presId="urn:microsoft.com/office/officeart/2005/8/layout/chevron2"/>
    <dgm:cxn modelId="{0B96E55C-E813-4B11-8F37-021D1FBD5050}" type="presOf" srcId="{38B1C390-FD0D-422A-9569-9BCA2348F8AC}" destId="{80D5DFF4-B1FB-490E-8A29-C88ACB58D1E2}" srcOrd="0" destOrd="0" presId="urn:microsoft.com/office/officeart/2005/8/layout/chevron2"/>
    <dgm:cxn modelId="{26530DDF-A88A-4A08-9BEE-216A2238A6F4}" srcId="{DFD09F21-DE2A-4A80-9B33-6E3F272D5B24}" destId="{B1786381-702E-431B-88B4-FA465A054525}" srcOrd="0" destOrd="0" parTransId="{00BAF13C-BAC6-46EB-9587-0B4D2C6CBC69}" sibTransId="{ECBB20AC-ACAF-4357-B8F3-DF78BA06B128}"/>
    <dgm:cxn modelId="{4F677B80-0F0D-4A9B-8D51-9B230581A7A7}" type="presOf" srcId="{305A08A6-1A8F-4F14-9A33-28443F639E05}" destId="{9624B299-BA1E-43BD-B94D-574AA96A2367}" srcOrd="0" destOrd="0" presId="urn:microsoft.com/office/officeart/2005/8/layout/chevron2"/>
    <dgm:cxn modelId="{94402F9D-60C7-4366-B931-85A39417D15D}" type="presOf" srcId="{92CD8C15-867B-4872-85DD-D5E1AE2F139B}" destId="{79BE5EC5-BAB3-4DAF-B034-9BE8ADC0361E}" srcOrd="0" destOrd="0" presId="urn:microsoft.com/office/officeart/2005/8/layout/chevron2"/>
    <dgm:cxn modelId="{FFBCD9AF-ADC1-4182-8117-5FE079CA726F}" srcId="{38B1C390-FD0D-422A-9569-9BCA2348F8AC}" destId="{305A08A6-1A8F-4F14-9A33-28443F639E05}" srcOrd="0" destOrd="0" parTransId="{B7C8C758-F80A-4FF6-B7CA-57506A141363}" sibTransId="{01FEF4BC-17DB-4F18-995E-01FD206EDF03}"/>
    <dgm:cxn modelId="{D99CD29B-9778-490D-AECB-53CAB6925264}" type="presOf" srcId="{EAB3832A-3D5B-4E60-9F06-A5F8F3A554DA}" destId="{1DEF29B3-8EB4-48FC-922C-07EC5F6E6332}" srcOrd="0" destOrd="0" presId="urn:microsoft.com/office/officeart/2005/8/layout/chevron2"/>
    <dgm:cxn modelId="{6E865FF2-8CC4-4FFD-B0DB-E381FFCB680A}" type="presParOf" srcId="{80D5DFF4-B1FB-490E-8A29-C88ACB58D1E2}" destId="{9A02ABFA-800F-44ED-A528-6DF33ED6899C}" srcOrd="0" destOrd="0" presId="urn:microsoft.com/office/officeart/2005/8/layout/chevron2"/>
    <dgm:cxn modelId="{CDFB4FAD-F520-4F6B-B912-D1D740EE63F9}" type="presParOf" srcId="{9A02ABFA-800F-44ED-A528-6DF33ED6899C}" destId="{9624B299-BA1E-43BD-B94D-574AA96A2367}" srcOrd="0" destOrd="0" presId="urn:microsoft.com/office/officeart/2005/8/layout/chevron2"/>
    <dgm:cxn modelId="{616DB036-9369-47CB-8924-5E718A11E7A4}" type="presParOf" srcId="{9A02ABFA-800F-44ED-A528-6DF33ED6899C}" destId="{5982AE82-7813-4EC3-8AFD-1579CF6CEC25}" srcOrd="1" destOrd="0" presId="urn:microsoft.com/office/officeart/2005/8/layout/chevron2"/>
    <dgm:cxn modelId="{DDFFDB90-689A-45B0-AB8F-4FF20DCDD43B}" type="presParOf" srcId="{80D5DFF4-B1FB-490E-8A29-C88ACB58D1E2}" destId="{779B16BA-609F-48BD-B8BC-DA3621D2C5CB}" srcOrd="1" destOrd="0" presId="urn:microsoft.com/office/officeart/2005/8/layout/chevron2"/>
    <dgm:cxn modelId="{85753438-597D-48F2-9DD1-B667B95B41AA}" type="presParOf" srcId="{80D5DFF4-B1FB-490E-8A29-C88ACB58D1E2}" destId="{C863AA1B-6691-4423-9B33-703B2DAC9B00}" srcOrd="2" destOrd="0" presId="urn:microsoft.com/office/officeart/2005/8/layout/chevron2"/>
    <dgm:cxn modelId="{5B6E949A-9F72-4F78-BA3E-6B19014AB687}" type="presParOf" srcId="{C863AA1B-6691-4423-9B33-703B2DAC9B00}" destId="{0F96A048-6F6D-4873-AA3C-CDFB8E036730}" srcOrd="0" destOrd="0" presId="urn:microsoft.com/office/officeart/2005/8/layout/chevron2"/>
    <dgm:cxn modelId="{6753A234-85C7-4235-8988-BC4143139FFE}" type="presParOf" srcId="{C863AA1B-6691-4423-9B33-703B2DAC9B00}" destId="{355782CA-20A3-45B8-8063-057A2B564CE2}" srcOrd="1" destOrd="0" presId="urn:microsoft.com/office/officeart/2005/8/layout/chevron2"/>
    <dgm:cxn modelId="{4B0B13BF-816E-4709-9220-078076DAAD3F}" type="presParOf" srcId="{80D5DFF4-B1FB-490E-8A29-C88ACB58D1E2}" destId="{405E7269-36A4-459A-B8A9-F76E14484927}" srcOrd="3" destOrd="0" presId="urn:microsoft.com/office/officeart/2005/8/layout/chevron2"/>
    <dgm:cxn modelId="{E57ACCCD-835C-41D5-A99D-85ECC4DD2293}" type="presParOf" srcId="{80D5DFF4-B1FB-490E-8A29-C88ACB58D1E2}" destId="{FB0DF858-5A82-4AF2-83BF-54E1A32570A2}" srcOrd="4" destOrd="0" presId="urn:microsoft.com/office/officeart/2005/8/layout/chevron2"/>
    <dgm:cxn modelId="{F65866D5-3699-45C8-8A00-3249307559CB}" type="presParOf" srcId="{FB0DF858-5A82-4AF2-83BF-54E1A32570A2}" destId="{79BE5EC5-BAB3-4DAF-B034-9BE8ADC0361E}" srcOrd="0" destOrd="0" presId="urn:microsoft.com/office/officeart/2005/8/layout/chevron2"/>
    <dgm:cxn modelId="{B0E173C3-9743-411C-991C-35CF2C33CBEF}" type="presParOf" srcId="{FB0DF858-5A82-4AF2-83BF-54E1A32570A2}" destId="{1DEF29B3-8EB4-48FC-922C-07EC5F6E6332}" srcOrd="1" destOrd="0" presId="urn:microsoft.com/office/officeart/2005/8/layout/chevron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DCF937-F774-45DD-B60F-07690DFEC78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892C8062-F36D-4505-A698-DD26B74120F0}">
      <dgm:prSet custT="1"/>
      <dgm:spPr>
        <a:solidFill>
          <a:srgbClr val="92D050"/>
        </a:solidFill>
      </dgm:spPr>
      <dgm:t>
        <a:bodyPr/>
        <a:lstStyle/>
        <a:p>
          <a:pPr rtl="0"/>
          <a:r>
            <a:rPr lang="ru-RU" sz="2000" b="1" i="1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Реактор Большой Мощности Канальный-1000 (РБМК-1000)</a:t>
          </a:r>
          <a:r>
            <a:rPr lang="ru-RU" sz="20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, 1000 МВт</a:t>
          </a:r>
          <a:r>
            <a:rPr lang="ru-RU" sz="2000" dirty="0" smtClean="0">
              <a:latin typeface="Times New Roman" pitchFamily="18" charset="0"/>
              <a:cs typeface="Times New Roman" pitchFamily="18" charset="0"/>
            </a:rPr>
            <a:t>.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3748A677-B233-425F-822A-6864607D0539}" type="parTrans" cxnId="{BD7DD9D8-DDD8-4CDE-BCBF-B09E2A4C83DC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9BC7259-6F52-41F8-847D-FD8C9E38CDAC}" type="sibTrans" cxnId="{BD7DD9D8-DDD8-4CDE-BCBF-B09E2A4C83DC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A2CA1A8A-CF51-4ED8-9605-0FF8C6892C47}">
      <dgm:prSet custT="1"/>
      <dgm:spPr>
        <a:solidFill>
          <a:srgbClr val="7030A0"/>
        </a:solidFill>
      </dgm:spPr>
      <dgm:t>
        <a:bodyPr/>
        <a:lstStyle/>
        <a:p>
          <a:pPr rtl="0"/>
          <a:r>
            <a:rPr lang="ru-RU" sz="2000" b="1" i="1" dirty="0" err="1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Водо-Водяной</a:t>
          </a:r>
          <a:r>
            <a:rPr lang="ru-RU" sz="2000" b="1" i="1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 Энергетический Реактор-440 (ВВЭР-440)</a:t>
          </a:r>
          <a:r>
            <a:rPr lang="ru-RU" sz="20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, 1000 МВт</a:t>
          </a:r>
          <a:r>
            <a:rPr lang="ru-RU" sz="2000" dirty="0" smtClean="0">
              <a:latin typeface="Times New Roman" pitchFamily="18" charset="0"/>
              <a:cs typeface="Times New Roman" pitchFamily="18" charset="0"/>
            </a:rPr>
            <a:t>.</a:t>
          </a:r>
          <a:endParaRPr lang="ru-RU" sz="2000" dirty="0">
            <a:latin typeface="Times New Roman" pitchFamily="18" charset="0"/>
            <a:cs typeface="Times New Roman" pitchFamily="18" charset="0"/>
          </a:endParaRPr>
        </a:p>
      </dgm:t>
    </dgm:pt>
    <dgm:pt modelId="{352414D7-AD93-4417-B401-71492CD9370E}" type="parTrans" cxnId="{0CE57651-F3F5-4E45-9018-F303F0AB5387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25A424AA-70D7-4890-B273-7AEEA047F47C}" type="sibTrans" cxnId="{0CE57651-F3F5-4E45-9018-F303F0AB5387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8DD17D8-0BBA-43BA-B495-5F93A54CC145}">
      <dgm:prSet/>
      <dgm:spPr/>
      <dgm:t>
        <a:bodyPr/>
        <a:lstStyle/>
        <a:p>
          <a:pPr rtl="0"/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Вода в реакторе нагревается до температуры близкой к кипению и далее направляется в сепаратор, где отделяется от пара, который вращает турбину и вырабатывает электрический ток.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438657FD-4041-48EE-A8B3-5136F800D89C}" type="parTrans" cxnId="{D78E442C-434B-4156-B1E7-EAECB80F0D1D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D4B84DC-15E2-4843-B7C1-057CBC4051D7}" type="sibTrans" cxnId="{D78E442C-434B-4156-B1E7-EAECB80F0D1D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4907CD5-DE9A-4B40-92F9-F44CA0A64EE5}">
      <dgm:prSet/>
      <dgm:spPr/>
      <dgm:t>
        <a:bodyPr/>
        <a:lstStyle/>
        <a:p>
          <a:pPr rtl="0"/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В водо-водяном энергетическом реакторе имеются 2 контура. В первом контуре вода нагревается в активной зоне, но в пар не превращается, т.к. находится под высоким давлением. Нагретая вода первого контура поступает в </a:t>
          </a:r>
          <a:r>
            <a:rPr lang="ru-RU" dirty="0" err="1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теплообенник</a:t>
          </a:r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, где отдаёт тепло воде второго контура. После этого пар со второго контура подаётся на турбину, который вырабатывает электрическую энергию. В водяных энергетических реакторах за счёт двух контуров охлаждения повышается надёжность их работы.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2FD7CAC1-75E6-4645-ADF3-B64A5281ED23}" type="parTrans" cxnId="{D6EEAEAD-1451-45D9-B0AA-C9CCA2D388B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326C1E5-D94C-4284-A8C7-BBA83370ADB9}" type="sibTrans" cxnId="{D6EEAEAD-1451-45D9-B0AA-C9CCA2D388B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84C6F3F-B88E-46A4-8159-2EC0323C4CC6}" type="pres">
      <dgm:prSet presAssocID="{DBDCF937-F774-45DD-B60F-07690DFEC7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1692E68-C5C3-41C2-9F66-7968606FA2FE}" type="pres">
      <dgm:prSet presAssocID="{892C8062-F36D-4505-A698-DD26B74120F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B75F03-AF65-43B1-9CAD-DE2179DA6A36}" type="pres">
      <dgm:prSet presAssocID="{892C8062-F36D-4505-A698-DD26B74120F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291382-1427-4CA5-AF2A-D42E9A242C46}" type="pres">
      <dgm:prSet presAssocID="{A2CA1A8A-CF51-4ED8-9605-0FF8C6892C4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2DCD3B-B738-414C-8D72-A1F947270E6C}" type="pres">
      <dgm:prSet presAssocID="{A2CA1A8A-CF51-4ED8-9605-0FF8C6892C4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8BA80CF-DCCE-4DD2-AEE6-3C1188EC6740}" type="presOf" srcId="{DBDCF937-F774-45DD-B60F-07690DFEC785}" destId="{C84C6F3F-B88E-46A4-8159-2EC0323C4CC6}" srcOrd="0" destOrd="0" presId="urn:microsoft.com/office/officeart/2005/8/layout/vList2"/>
    <dgm:cxn modelId="{14F53886-B89B-4743-8CDA-A315150B1CC9}" type="presOf" srcId="{C4907CD5-DE9A-4B40-92F9-F44CA0A64EE5}" destId="{B92DCD3B-B738-414C-8D72-A1F947270E6C}" srcOrd="0" destOrd="0" presId="urn:microsoft.com/office/officeart/2005/8/layout/vList2"/>
    <dgm:cxn modelId="{BD7DD9D8-DDD8-4CDE-BCBF-B09E2A4C83DC}" srcId="{DBDCF937-F774-45DD-B60F-07690DFEC785}" destId="{892C8062-F36D-4505-A698-DD26B74120F0}" srcOrd="0" destOrd="0" parTransId="{3748A677-B233-425F-822A-6864607D0539}" sibTransId="{99BC7259-6F52-41F8-847D-FD8C9E38CDAC}"/>
    <dgm:cxn modelId="{22E3DEB3-82AB-492C-8EA4-D043A655CBCB}" type="presOf" srcId="{48DD17D8-0BBA-43BA-B495-5F93A54CC145}" destId="{64B75F03-AF65-43B1-9CAD-DE2179DA6A36}" srcOrd="0" destOrd="0" presId="urn:microsoft.com/office/officeart/2005/8/layout/vList2"/>
    <dgm:cxn modelId="{0C1A6AC2-FB6D-44D0-9B46-ABEC5A7E7EA0}" type="presOf" srcId="{A2CA1A8A-CF51-4ED8-9605-0FF8C6892C47}" destId="{46291382-1427-4CA5-AF2A-D42E9A242C46}" srcOrd="0" destOrd="0" presId="urn:microsoft.com/office/officeart/2005/8/layout/vList2"/>
    <dgm:cxn modelId="{D6EEAEAD-1451-45D9-B0AA-C9CCA2D388BA}" srcId="{A2CA1A8A-CF51-4ED8-9605-0FF8C6892C47}" destId="{C4907CD5-DE9A-4B40-92F9-F44CA0A64EE5}" srcOrd="0" destOrd="0" parTransId="{2FD7CAC1-75E6-4645-ADF3-B64A5281ED23}" sibTransId="{0326C1E5-D94C-4284-A8C7-BBA83370ADB9}"/>
    <dgm:cxn modelId="{0CE57651-F3F5-4E45-9018-F303F0AB5387}" srcId="{DBDCF937-F774-45DD-B60F-07690DFEC785}" destId="{A2CA1A8A-CF51-4ED8-9605-0FF8C6892C47}" srcOrd="1" destOrd="0" parTransId="{352414D7-AD93-4417-B401-71492CD9370E}" sibTransId="{25A424AA-70D7-4890-B273-7AEEA047F47C}"/>
    <dgm:cxn modelId="{D78E442C-434B-4156-B1E7-EAECB80F0D1D}" srcId="{892C8062-F36D-4505-A698-DD26B74120F0}" destId="{48DD17D8-0BBA-43BA-B495-5F93A54CC145}" srcOrd="0" destOrd="0" parTransId="{438657FD-4041-48EE-A8B3-5136F800D89C}" sibTransId="{4D4B84DC-15E2-4843-B7C1-057CBC4051D7}"/>
    <dgm:cxn modelId="{6B453087-4A2F-4A1A-A595-695130005861}" type="presOf" srcId="{892C8062-F36D-4505-A698-DD26B74120F0}" destId="{71692E68-C5C3-41C2-9F66-7968606FA2FE}" srcOrd="0" destOrd="0" presId="urn:microsoft.com/office/officeart/2005/8/layout/vList2"/>
    <dgm:cxn modelId="{DD02E0E5-09CF-4EC0-BBDB-3FB776702AAB}" type="presParOf" srcId="{C84C6F3F-B88E-46A4-8159-2EC0323C4CC6}" destId="{71692E68-C5C3-41C2-9F66-7968606FA2FE}" srcOrd="0" destOrd="0" presId="urn:microsoft.com/office/officeart/2005/8/layout/vList2"/>
    <dgm:cxn modelId="{D6E2AC9F-7210-4F9E-884F-DBFC24A96DCA}" type="presParOf" srcId="{C84C6F3F-B88E-46A4-8159-2EC0323C4CC6}" destId="{64B75F03-AF65-43B1-9CAD-DE2179DA6A36}" srcOrd="1" destOrd="0" presId="urn:microsoft.com/office/officeart/2005/8/layout/vList2"/>
    <dgm:cxn modelId="{ED039588-621A-43F7-B828-9864CCEDE9DB}" type="presParOf" srcId="{C84C6F3F-B88E-46A4-8159-2EC0323C4CC6}" destId="{46291382-1427-4CA5-AF2A-D42E9A242C46}" srcOrd="2" destOrd="0" presId="urn:microsoft.com/office/officeart/2005/8/layout/vList2"/>
    <dgm:cxn modelId="{31CBD41B-8404-4E94-826F-774F5B426930}" type="presParOf" srcId="{C84C6F3F-B88E-46A4-8159-2EC0323C4CC6}" destId="{B92DCD3B-B738-414C-8D72-A1F947270E6C}" srcOrd="3" destOrd="0" presId="urn:microsoft.com/office/officeart/2005/8/layout/vList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9E83F8-0FBE-4337-82E2-9C143DE94C9F}" type="doc">
      <dgm:prSet loTypeId="urn:microsoft.com/office/officeart/2005/8/layout/arrow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16542230-1EC8-4ECE-B8D9-F302D920968C}">
      <dgm:prSet phldrT="[Текст]" custT="1"/>
      <dgm:spPr/>
      <dgm:t>
        <a:bodyPr/>
        <a:lstStyle/>
        <a:p>
          <a:pPr algn="l"/>
          <a:r>
            <a:rPr lang="ru-RU" sz="20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Реакторы с положительным температурным коэффициентом при внешних возмущениях требуют включения системы регулирования.</a:t>
          </a:r>
          <a:endParaRPr lang="ru-RU" sz="2000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4771E79B-9EE6-45C0-B86C-F3735F95EB29}" type="parTrans" cxnId="{207B74CA-E444-439D-8772-1175248D5C1F}">
      <dgm:prSet/>
      <dgm:spPr/>
      <dgm:t>
        <a:bodyPr/>
        <a:lstStyle/>
        <a:p>
          <a:pPr algn="l"/>
          <a:endParaRPr lang="ru-RU" sz="14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1DF3AAA-D2DB-4C76-B0DA-80C6BB71E809}" type="sibTrans" cxnId="{207B74CA-E444-439D-8772-1175248D5C1F}">
      <dgm:prSet/>
      <dgm:spPr/>
      <dgm:t>
        <a:bodyPr/>
        <a:lstStyle/>
        <a:p>
          <a:pPr algn="l"/>
          <a:endParaRPr lang="ru-RU" sz="14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BE4DAF8-E282-4E92-9447-258DA0218720}">
      <dgm:prSet phldrT="[Текст]" custT="1"/>
      <dgm:spPr/>
      <dgm:t>
        <a:bodyPr/>
        <a:lstStyle/>
        <a:p>
          <a:pPr algn="l"/>
          <a:r>
            <a:rPr lang="ru-RU" sz="20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Реакторы с отрицательным температурным коэффициентом реактивности в стационарном режиме устойчивы.</a:t>
          </a:r>
          <a:endParaRPr lang="ru-RU" sz="2000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519C1095-FEF8-4B32-8FCD-9610EDB61FC2}" type="parTrans" cxnId="{9F56668C-0400-48B7-A115-12E882A3AC2B}">
      <dgm:prSet/>
      <dgm:spPr/>
      <dgm:t>
        <a:bodyPr/>
        <a:lstStyle/>
        <a:p>
          <a:pPr algn="l"/>
          <a:endParaRPr lang="ru-RU" sz="14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49F6749-933B-4F1E-9C8B-5B4E7FC56DE8}" type="sibTrans" cxnId="{9F56668C-0400-48B7-A115-12E882A3AC2B}">
      <dgm:prSet/>
      <dgm:spPr/>
      <dgm:t>
        <a:bodyPr/>
        <a:lstStyle/>
        <a:p>
          <a:pPr algn="l"/>
          <a:endParaRPr lang="ru-RU" sz="140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8548949-9232-439B-A27E-29582A786EC0}" type="pres">
      <dgm:prSet presAssocID="{239E83F8-0FBE-4337-82E2-9C143DE94C9F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BA8B0BB-0559-4F87-83C5-D1ABA314A0B3}" type="pres">
      <dgm:prSet presAssocID="{16542230-1EC8-4ECE-B8D9-F302D920968C}" presName="upArrow" presStyleLbl="node1" presStyleIdx="0" presStyleCnt="2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ru-RU"/>
        </a:p>
      </dgm:t>
    </dgm:pt>
    <dgm:pt modelId="{6C7C7BDE-F734-438E-9C5B-F32A456C18F7}" type="pres">
      <dgm:prSet presAssocID="{16542230-1EC8-4ECE-B8D9-F302D920968C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BB853B-9037-4C43-AF16-234C13451540}" type="pres">
      <dgm:prSet presAssocID="{ABE4DAF8-E282-4E92-9447-258DA0218720}" presName="downArrow" presStyleLbl="node1" presStyleIdx="1" presStyleCnt="2"/>
      <dgm:spPr>
        <a:solidFill>
          <a:srgbClr val="92D050"/>
        </a:solidFill>
      </dgm:spPr>
      <dgm:t>
        <a:bodyPr/>
        <a:lstStyle/>
        <a:p>
          <a:endParaRPr lang="ru-RU"/>
        </a:p>
      </dgm:t>
    </dgm:pt>
    <dgm:pt modelId="{C3B0205A-AE3E-4F68-B225-9D72A7F162A6}" type="pres">
      <dgm:prSet presAssocID="{ABE4DAF8-E282-4E92-9447-258DA0218720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5EF86F8-F4DE-4E73-8A65-5489B967A8CE}" type="presOf" srcId="{ABE4DAF8-E282-4E92-9447-258DA0218720}" destId="{C3B0205A-AE3E-4F68-B225-9D72A7F162A6}" srcOrd="0" destOrd="0" presId="urn:microsoft.com/office/officeart/2005/8/layout/arrow4"/>
    <dgm:cxn modelId="{2206A02C-1770-4C2D-874E-C701E3C04BFD}" type="presOf" srcId="{239E83F8-0FBE-4337-82E2-9C143DE94C9F}" destId="{A8548949-9232-439B-A27E-29582A786EC0}" srcOrd="0" destOrd="0" presId="urn:microsoft.com/office/officeart/2005/8/layout/arrow4"/>
    <dgm:cxn modelId="{9F56668C-0400-48B7-A115-12E882A3AC2B}" srcId="{239E83F8-0FBE-4337-82E2-9C143DE94C9F}" destId="{ABE4DAF8-E282-4E92-9447-258DA0218720}" srcOrd="1" destOrd="0" parTransId="{519C1095-FEF8-4B32-8FCD-9610EDB61FC2}" sibTransId="{D49F6749-933B-4F1E-9C8B-5B4E7FC56DE8}"/>
    <dgm:cxn modelId="{196E87B3-3637-40E8-9947-CDE7478060F0}" type="presOf" srcId="{16542230-1EC8-4ECE-B8D9-F302D920968C}" destId="{6C7C7BDE-F734-438E-9C5B-F32A456C18F7}" srcOrd="0" destOrd="0" presId="urn:microsoft.com/office/officeart/2005/8/layout/arrow4"/>
    <dgm:cxn modelId="{207B74CA-E444-439D-8772-1175248D5C1F}" srcId="{239E83F8-0FBE-4337-82E2-9C143DE94C9F}" destId="{16542230-1EC8-4ECE-B8D9-F302D920968C}" srcOrd="0" destOrd="0" parTransId="{4771E79B-9EE6-45C0-B86C-F3735F95EB29}" sibTransId="{91DF3AAA-D2DB-4C76-B0DA-80C6BB71E809}"/>
    <dgm:cxn modelId="{BEAB8B1B-7351-4216-AE53-31592671C3DC}" type="presParOf" srcId="{A8548949-9232-439B-A27E-29582A786EC0}" destId="{4BA8B0BB-0559-4F87-83C5-D1ABA314A0B3}" srcOrd="0" destOrd="0" presId="urn:microsoft.com/office/officeart/2005/8/layout/arrow4"/>
    <dgm:cxn modelId="{912A660A-64E1-4153-AAAA-60A443CCE79B}" type="presParOf" srcId="{A8548949-9232-439B-A27E-29582A786EC0}" destId="{6C7C7BDE-F734-438E-9C5B-F32A456C18F7}" srcOrd="1" destOrd="0" presId="urn:microsoft.com/office/officeart/2005/8/layout/arrow4"/>
    <dgm:cxn modelId="{12BB0EE4-69A5-4000-A884-54E98DD82B0B}" type="presParOf" srcId="{A8548949-9232-439B-A27E-29582A786EC0}" destId="{40BB853B-9037-4C43-AF16-234C13451540}" srcOrd="2" destOrd="0" presId="urn:microsoft.com/office/officeart/2005/8/layout/arrow4"/>
    <dgm:cxn modelId="{34BB4AC6-3D08-43A6-9A45-038A44B3A352}" type="presParOf" srcId="{A8548949-9232-439B-A27E-29582A786EC0}" destId="{C3B0205A-AE3E-4F68-B225-9D72A7F162A6}" srcOrd="3" destOrd="0" presId="urn:microsoft.com/office/officeart/2005/8/layout/arrow4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17E5A6-B197-473C-B159-14B73A451B05}" type="doc">
      <dgm:prSet loTypeId="urn:microsoft.com/office/officeart/2005/8/layout/balance1" loCatId="relationship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63686B92-F33E-4EAB-A709-FB4A3700A197}">
      <dgm:prSet phldrT="[Текст]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Отравление </a:t>
          </a:r>
          <a:r>
            <a:rPr lang="ru-RU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и шлакование</a:t>
          </a:r>
          <a:endParaRPr lang="ru-RU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BAD0EE1-870C-4130-974A-0D5464539195}" type="parTrans" cxnId="{068F2E96-6366-48FF-86E5-414459E2B8CB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BC04D47-A22E-4C62-8FE8-5280E875D218}" type="sibTrans" cxnId="{068F2E96-6366-48FF-86E5-414459E2B8CB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EF8EEB91-761E-4D80-AEC8-B8920532FF0C}">
      <dgm:prSet phldrT="[Текст]"/>
      <dgm:spPr>
        <a:solidFill>
          <a:srgbClr val="FF1919"/>
        </a:solidFill>
      </dgm:spPr>
      <dgm:t>
        <a:bodyPr/>
        <a:lstStyle/>
        <a:p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Образование ксенона-135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573904D4-8A02-4DBA-9005-56EBDAAF869A}" type="parTrans" cxnId="{E18C43FD-094D-4E61-B607-225F26BFFC29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D024D18B-3EA7-4E33-A0C0-C086DCE75418}" type="sibTrans" cxnId="{E18C43FD-094D-4E61-B607-225F26BFFC29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979B3CA-166F-42E7-9BA5-8A74688F53C0}">
      <dgm:prSet phldrT="[Текст]"/>
      <dgm:spPr>
        <a:solidFill>
          <a:srgbClr val="92D050"/>
        </a:solidFill>
      </dgm:spPr>
      <dgm:t>
        <a:bodyPr/>
        <a:lstStyle/>
        <a:p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Образование самария-149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D2963CA8-C1C3-4521-BE10-EC941C927072}" type="parTrans" cxnId="{473E1C0F-99CB-43C5-A54F-5F1F844B6780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D2D815A0-4FCB-4F3A-BD75-DA5B29E7433F}" type="sibTrans" cxnId="{473E1C0F-99CB-43C5-A54F-5F1F844B6780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FDB1559-2ADF-44CB-AFC6-134EFCB57108}">
      <dgm:prSet phldrT="[Текст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dirty="0" smtClean="0">
              <a:latin typeface="Times New Roman" pitchFamily="18" charset="0"/>
              <a:cs typeface="Times New Roman" pitchFamily="18" charset="0"/>
            </a:rPr>
            <a:t>Очистка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E158FCBB-F5FA-4B2F-A73D-1EC4AE5CB81A}" type="parTrans" cxnId="{B39AC83F-6433-47DE-A348-F1FB1C441D2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F522AF9-B3A4-4979-AE43-16FD5611A93E}" type="sibTrans" cxnId="{B39AC83F-6433-47DE-A348-F1FB1C441D2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83651B22-1C3D-4C73-809A-F01082BDA9BA}">
      <dgm:prSet phldrT="[Текст]"/>
      <dgm:spPr>
        <a:solidFill>
          <a:srgbClr val="00B0F0"/>
        </a:solidFill>
      </dgm:spPr>
      <dgm:t>
        <a:bodyPr/>
        <a:lstStyle/>
        <a:p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Выгорание ксенона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F47EAFBE-7814-4754-9C55-042E8B50CA17}" type="parTrans" cxnId="{1E3456E8-CE63-4C06-84FF-3A219C0E9A5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42E558FD-CBEA-472A-B360-59D1F965FABC}" type="sibTrans" cxnId="{1E3456E8-CE63-4C06-84FF-3A219C0E9A5A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0DF992DC-1F61-4DAB-B1B5-08B34601E0E1}">
      <dgm:prSet phldrT="[Текст]"/>
      <dgm:spPr>
        <a:solidFill>
          <a:srgbClr val="FF9933"/>
        </a:solidFill>
      </dgm:spPr>
      <dgm:t>
        <a:bodyPr/>
        <a:lstStyle/>
        <a:p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Выгорание самария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82849B90-BF8F-4232-BFC9-50F217F8017E}" type="parTrans" cxnId="{1CEFFE04-B5E7-4E27-8F6A-05ADF1B03324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9A397252-F8B6-4E3F-B6D9-C51B3E7E811E}" type="sibTrans" cxnId="{1CEFFE04-B5E7-4E27-8F6A-05ADF1B03324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372CED61-73E5-46A0-923B-B215519FE2FD}">
      <dgm:prSet phldrT="[Текст]"/>
      <dgm:spPr>
        <a:solidFill>
          <a:srgbClr val="7030A0"/>
        </a:solidFill>
      </dgm:spPr>
      <dgm:t>
        <a:bodyPr/>
        <a:lstStyle/>
        <a:p>
          <a:r>
            <a:rPr lang="ru-RU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rPr>
            <a:t>Йодная яма</a:t>
          </a:r>
          <a:endParaRPr lang="ru-RU" dirty="0">
            <a:solidFill>
              <a:schemeClr val="bg2"/>
            </a:solidFill>
            <a:latin typeface="Times New Roman" pitchFamily="18" charset="0"/>
            <a:cs typeface="Times New Roman" pitchFamily="18" charset="0"/>
          </a:endParaRPr>
        </a:p>
      </dgm:t>
    </dgm:pt>
    <dgm:pt modelId="{E0F10D48-5BD7-4361-8240-EDC89760AF4B}" type="parTrans" cxnId="{4987BE5D-3A55-4383-97C7-5C5E8150ABF5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6F0D290F-C6C8-44EC-9180-D4928339FB52}" type="sibTrans" cxnId="{4987BE5D-3A55-4383-97C7-5C5E8150ABF5}">
      <dgm:prSet/>
      <dgm:spPr/>
      <dgm:t>
        <a:bodyPr/>
        <a:lstStyle/>
        <a:p>
          <a:endParaRPr lang="ru-RU">
            <a:latin typeface="Times New Roman" pitchFamily="18" charset="0"/>
            <a:cs typeface="Times New Roman" pitchFamily="18" charset="0"/>
          </a:endParaRPr>
        </a:p>
      </dgm:t>
    </dgm:pt>
    <dgm:pt modelId="{C50614C2-D0D3-41AF-9529-E0665C71AB61}" type="pres">
      <dgm:prSet presAssocID="{D517E5A6-B197-473C-B159-14B73A451B05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3293EC8-1EB4-41BF-A4D1-624C0A87E16D}" type="pres">
      <dgm:prSet presAssocID="{D517E5A6-B197-473C-B159-14B73A451B05}" presName="dummyMaxCanvas" presStyleCnt="0"/>
      <dgm:spPr/>
      <dgm:t>
        <a:bodyPr/>
        <a:lstStyle/>
        <a:p>
          <a:endParaRPr lang="ru-RU"/>
        </a:p>
      </dgm:t>
    </dgm:pt>
    <dgm:pt modelId="{E4D83195-FE34-4A8E-976F-C16D9E207AA3}" type="pres">
      <dgm:prSet presAssocID="{D517E5A6-B197-473C-B159-14B73A451B05}" presName="parentComposite" presStyleCnt="0"/>
      <dgm:spPr/>
      <dgm:t>
        <a:bodyPr/>
        <a:lstStyle/>
        <a:p>
          <a:endParaRPr lang="ru-RU"/>
        </a:p>
      </dgm:t>
    </dgm:pt>
    <dgm:pt modelId="{3B5665CC-63B4-430D-AA57-899E30D51F77}" type="pres">
      <dgm:prSet presAssocID="{D517E5A6-B197-473C-B159-14B73A451B05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ru-RU"/>
        </a:p>
      </dgm:t>
    </dgm:pt>
    <dgm:pt modelId="{6CC33CB8-1467-46C8-8C4B-2B53EF2C6CC8}" type="pres">
      <dgm:prSet presAssocID="{D517E5A6-B197-473C-B159-14B73A451B05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ru-RU"/>
        </a:p>
      </dgm:t>
    </dgm:pt>
    <dgm:pt modelId="{66ECD9C3-323C-4A8F-AC44-E50E91F79CBF}" type="pres">
      <dgm:prSet presAssocID="{D517E5A6-B197-473C-B159-14B73A451B05}" presName="childrenComposite" presStyleCnt="0"/>
      <dgm:spPr/>
      <dgm:t>
        <a:bodyPr/>
        <a:lstStyle/>
        <a:p>
          <a:endParaRPr lang="ru-RU"/>
        </a:p>
      </dgm:t>
    </dgm:pt>
    <dgm:pt modelId="{3B08A9A9-EE75-46D4-BF5C-9378F0A189EC}" type="pres">
      <dgm:prSet presAssocID="{D517E5A6-B197-473C-B159-14B73A451B05}" presName="dummyMaxCanvas_ChildArea" presStyleCnt="0"/>
      <dgm:spPr/>
      <dgm:t>
        <a:bodyPr/>
        <a:lstStyle/>
        <a:p>
          <a:endParaRPr lang="ru-RU"/>
        </a:p>
      </dgm:t>
    </dgm:pt>
    <dgm:pt modelId="{8532CB10-FFE4-4928-9B5D-8706D1E4988E}" type="pres">
      <dgm:prSet presAssocID="{D517E5A6-B197-473C-B159-14B73A451B05}" presName="fulcrum" presStyleLbl="alignAccFollowNode1" presStyleIdx="2" presStyleCnt="4"/>
      <dgm:spPr>
        <a:solidFill>
          <a:schemeClr val="accent5">
            <a:lumMod val="65000"/>
            <a:alpha val="90000"/>
          </a:schemeClr>
        </a:solidFill>
      </dgm:spPr>
      <dgm:t>
        <a:bodyPr/>
        <a:lstStyle/>
        <a:p>
          <a:endParaRPr lang="ru-RU"/>
        </a:p>
      </dgm:t>
    </dgm:pt>
    <dgm:pt modelId="{79D01970-088F-4FF8-896C-0D3FF3B4A83F}" type="pres">
      <dgm:prSet presAssocID="{D517E5A6-B197-473C-B159-14B73A451B05}" presName="balance_32" presStyleLbl="alignAccFollowNode1" presStyleIdx="3" presStyleCnt="4">
        <dgm:presLayoutVars>
          <dgm:bulletEnabled val="1"/>
        </dgm:presLayoutVars>
      </dgm:prSet>
      <dgm:spPr>
        <a:solidFill>
          <a:schemeClr val="accent4">
            <a:lumMod val="65000"/>
            <a:alpha val="90000"/>
          </a:schemeClr>
        </a:solidFill>
      </dgm:spPr>
      <dgm:t>
        <a:bodyPr/>
        <a:lstStyle/>
        <a:p>
          <a:endParaRPr lang="ru-RU"/>
        </a:p>
      </dgm:t>
    </dgm:pt>
    <dgm:pt modelId="{BB821977-E648-4D30-8601-08FB7B937BF7}" type="pres">
      <dgm:prSet presAssocID="{D517E5A6-B197-473C-B159-14B73A451B05}" presName="left_32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0AC6F9-AB06-4D62-9D11-1784D1C175A1}" type="pres">
      <dgm:prSet presAssocID="{D517E5A6-B197-473C-B159-14B73A451B05}" presName="left_32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E884923-1BF1-466F-9EE1-83F6CF70CDEA}" type="pres">
      <dgm:prSet presAssocID="{D517E5A6-B197-473C-B159-14B73A451B05}" presName="left_32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10838E-B2CE-4A0C-B26B-AA60F55D6B34}" type="pres">
      <dgm:prSet presAssocID="{D517E5A6-B197-473C-B159-14B73A451B05}" presName="right_32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6DB4940-3422-404D-9915-3EB11D0E6EB8}" type="pres">
      <dgm:prSet presAssocID="{D517E5A6-B197-473C-B159-14B73A451B05}" presName="right_32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39AC83F-6433-47DE-A348-F1FB1C441D2A}" srcId="{D517E5A6-B197-473C-B159-14B73A451B05}" destId="{CFDB1559-2ADF-44CB-AFC6-134EFCB57108}" srcOrd="1" destOrd="0" parTransId="{E158FCBB-F5FA-4B2F-A73D-1EC4AE5CB81A}" sibTransId="{9F522AF9-B3A4-4979-AE43-16FD5611A93E}"/>
    <dgm:cxn modelId="{4987BE5D-3A55-4383-97C7-5C5E8150ABF5}" srcId="{63686B92-F33E-4EAB-A709-FB4A3700A197}" destId="{372CED61-73E5-46A0-923B-B215519FE2FD}" srcOrd="2" destOrd="0" parTransId="{E0F10D48-5BD7-4361-8240-EDC89760AF4B}" sibTransId="{6F0D290F-C6C8-44EC-9180-D4928339FB52}"/>
    <dgm:cxn modelId="{06A7F996-A2A2-45B9-A7CD-86A628BCF73B}" type="presOf" srcId="{63686B92-F33E-4EAB-A709-FB4A3700A197}" destId="{3B5665CC-63B4-430D-AA57-899E30D51F77}" srcOrd="0" destOrd="0" presId="urn:microsoft.com/office/officeart/2005/8/layout/balance1"/>
    <dgm:cxn modelId="{20D6085E-AA1A-4B1F-94A0-06FD2D888A2A}" type="presOf" srcId="{0DF992DC-1F61-4DAB-B1B5-08B34601E0E1}" destId="{46DB4940-3422-404D-9915-3EB11D0E6EB8}" srcOrd="0" destOrd="0" presId="urn:microsoft.com/office/officeart/2005/8/layout/balance1"/>
    <dgm:cxn modelId="{D2F1DA33-7582-4F02-862A-0D053484037A}" type="presOf" srcId="{372CED61-73E5-46A0-923B-B215519FE2FD}" destId="{1E884923-1BF1-466F-9EE1-83F6CF70CDEA}" srcOrd="0" destOrd="0" presId="urn:microsoft.com/office/officeart/2005/8/layout/balance1"/>
    <dgm:cxn modelId="{068F2E96-6366-48FF-86E5-414459E2B8CB}" srcId="{D517E5A6-B197-473C-B159-14B73A451B05}" destId="{63686B92-F33E-4EAB-A709-FB4A3700A197}" srcOrd="0" destOrd="0" parTransId="{5BAD0EE1-870C-4130-974A-0D5464539195}" sibTransId="{EBC04D47-A22E-4C62-8FE8-5280E875D218}"/>
    <dgm:cxn modelId="{D7FF094A-B697-4249-8680-27CF2038D813}" type="presOf" srcId="{D517E5A6-B197-473C-B159-14B73A451B05}" destId="{C50614C2-D0D3-41AF-9529-E0665C71AB61}" srcOrd="0" destOrd="0" presId="urn:microsoft.com/office/officeart/2005/8/layout/balance1"/>
    <dgm:cxn modelId="{B0ECE6B0-4F86-4109-8B33-354B4DDB2706}" type="presOf" srcId="{EF8EEB91-761E-4D80-AEC8-B8920532FF0C}" destId="{BB821977-E648-4D30-8601-08FB7B937BF7}" srcOrd="0" destOrd="0" presId="urn:microsoft.com/office/officeart/2005/8/layout/balance1"/>
    <dgm:cxn modelId="{E18C43FD-094D-4E61-B607-225F26BFFC29}" srcId="{63686B92-F33E-4EAB-A709-FB4A3700A197}" destId="{EF8EEB91-761E-4D80-AEC8-B8920532FF0C}" srcOrd="0" destOrd="0" parTransId="{573904D4-8A02-4DBA-9005-56EBDAAF869A}" sibTransId="{D024D18B-3EA7-4E33-A0C0-C086DCE75418}"/>
    <dgm:cxn modelId="{1CEFFE04-B5E7-4E27-8F6A-05ADF1B03324}" srcId="{CFDB1559-2ADF-44CB-AFC6-134EFCB57108}" destId="{0DF992DC-1F61-4DAB-B1B5-08B34601E0E1}" srcOrd="1" destOrd="0" parTransId="{82849B90-BF8F-4232-BFC9-50F217F8017E}" sibTransId="{9A397252-F8B6-4E3F-B6D9-C51B3E7E811E}"/>
    <dgm:cxn modelId="{1E3456E8-CE63-4C06-84FF-3A219C0E9A5A}" srcId="{CFDB1559-2ADF-44CB-AFC6-134EFCB57108}" destId="{83651B22-1C3D-4C73-809A-F01082BDA9BA}" srcOrd="0" destOrd="0" parTransId="{F47EAFBE-7814-4754-9C55-042E8B50CA17}" sibTransId="{42E558FD-CBEA-472A-B360-59D1F965FABC}"/>
    <dgm:cxn modelId="{E2DE4413-96FC-431A-B2D6-0FDD3490CDD6}" type="presOf" srcId="{9979B3CA-166F-42E7-9BA5-8A74688F53C0}" destId="{E90AC6F9-AB06-4D62-9D11-1784D1C175A1}" srcOrd="0" destOrd="0" presId="urn:microsoft.com/office/officeart/2005/8/layout/balance1"/>
    <dgm:cxn modelId="{98259454-D38E-466F-85D1-E55F6831F93E}" type="presOf" srcId="{CFDB1559-2ADF-44CB-AFC6-134EFCB57108}" destId="{6CC33CB8-1467-46C8-8C4B-2B53EF2C6CC8}" srcOrd="0" destOrd="0" presId="urn:microsoft.com/office/officeart/2005/8/layout/balance1"/>
    <dgm:cxn modelId="{473E1C0F-99CB-43C5-A54F-5F1F844B6780}" srcId="{63686B92-F33E-4EAB-A709-FB4A3700A197}" destId="{9979B3CA-166F-42E7-9BA5-8A74688F53C0}" srcOrd="1" destOrd="0" parTransId="{D2963CA8-C1C3-4521-BE10-EC941C927072}" sibTransId="{D2D815A0-4FCB-4F3A-BD75-DA5B29E7433F}"/>
    <dgm:cxn modelId="{5BDED7BD-37B4-47B1-B05B-A0F28D009914}" type="presOf" srcId="{83651B22-1C3D-4C73-809A-F01082BDA9BA}" destId="{CF10838E-B2CE-4A0C-B26B-AA60F55D6B34}" srcOrd="0" destOrd="0" presId="urn:microsoft.com/office/officeart/2005/8/layout/balance1"/>
    <dgm:cxn modelId="{04289482-10F3-4930-AEC8-15B6CDB30170}" type="presParOf" srcId="{C50614C2-D0D3-41AF-9529-E0665C71AB61}" destId="{C3293EC8-1EB4-41BF-A4D1-624C0A87E16D}" srcOrd="0" destOrd="0" presId="urn:microsoft.com/office/officeart/2005/8/layout/balance1"/>
    <dgm:cxn modelId="{B2D07D04-72A9-4891-97E7-664DE6F3C8BF}" type="presParOf" srcId="{C50614C2-D0D3-41AF-9529-E0665C71AB61}" destId="{E4D83195-FE34-4A8E-976F-C16D9E207AA3}" srcOrd="1" destOrd="0" presId="urn:microsoft.com/office/officeart/2005/8/layout/balance1"/>
    <dgm:cxn modelId="{FCC0A7B9-E4D9-4E23-AEAD-A9697EB9312D}" type="presParOf" srcId="{E4D83195-FE34-4A8E-976F-C16D9E207AA3}" destId="{3B5665CC-63B4-430D-AA57-899E30D51F77}" srcOrd="0" destOrd="0" presId="urn:microsoft.com/office/officeart/2005/8/layout/balance1"/>
    <dgm:cxn modelId="{16CDD621-BCA4-4724-83D1-274B93ED585F}" type="presParOf" srcId="{E4D83195-FE34-4A8E-976F-C16D9E207AA3}" destId="{6CC33CB8-1467-46C8-8C4B-2B53EF2C6CC8}" srcOrd="1" destOrd="0" presId="urn:microsoft.com/office/officeart/2005/8/layout/balance1"/>
    <dgm:cxn modelId="{9AC271C4-47AA-4812-A61D-71030DC1F355}" type="presParOf" srcId="{C50614C2-D0D3-41AF-9529-E0665C71AB61}" destId="{66ECD9C3-323C-4A8F-AC44-E50E91F79CBF}" srcOrd="2" destOrd="0" presId="urn:microsoft.com/office/officeart/2005/8/layout/balance1"/>
    <dgm:cxn modelId="{23C895E8-C119-498F-9109-57094ECE5946}" type="presParOf" srcId="{66ECD9C3-323C-4A8F-AC44-E50E91F79CBF}" destId="{3B08A9A9-EE75-46D4-BF5C-9378F0A189EC}" srcOrd="0" destOrd="0" presId="urn:microsoft.com/office/officeart/2005/8/layout/balance1"/>
    <dgm:cxn modelId="{A5328270-D3E3-4A75-A2C4-2CB70430D2F2}" type="presParOf" srcId="{66ECD9C3-323C-4A8F-AC44-E50E91F79CBF}" destId="{8532CB10-FFE4-4928-9B5D-8706D1E4988E}" srcOrd="1" destOrd="0" presId="urn:microsoft.com/office/officeart/2005/8/layout/balance1"/>
    <dgm:cxn modelId="{B8AFDB5F-4A11-487C-8BFE-0523BDB87501}" type="presParOf" srcId="{66ECD9C3-323C-4A8F-AC44-E50E91F79CBF}" destId="{79D01970-088F-4FF8-896C-0D3FF3B4A83F}" srcOrd="2" destOrd="0" presId="urn:microsoft.com/office/officeart/2005/8/layout/balance1"/>
    <dgm:cxn modelId="{5DB9A79C-4A88-4E0B-864A-09073BAA5A41}" type="presParOf" srcId="{66ECD9C3-323C-4A8F-AC44-E50E91F79CBF}" destId="{BB821977-E648-4D30-8601-08FB7B937BF7}" srcOrd="3" destOrd="0" presId="urn:microsoft.com/office/officeart/2005/8/layout/balance1"/>
    <dgm:cxn modelId="{64ACC7E5-CAA9-4E15-AE30-251AE706BD4F}" type="presParOf" srcId="{66ECD9C3-323C-4A8F-AC44-E50E91F79CBF}" destId="{E90AC6F9-AB06-4D62-9D11-1784D1C175A1}" srcOrd="4" destOrd="0" presId="urn:microsoft.com/office/officeart/2005/8/layout/balance1"/>
    <dgm:cxn modelId="{4BF5A621-E069-4285-B931-79A64F60C4B3}" type="presParOf" srcId="{66ECD9C3-323C-4A8F-AC44-E50E91F79CBF}" destId="{1E884923-1BF1-466F-9EE1-83F6CF70CDEA}" srcOrd="5" destOrd="0" presId="urn:microsoft.com/office/officeart/2005/8/layout/balance1"/>
    <dgm:cxn modelId="{CBF121AF-10EE-4185-8B9A-BD1444DEB5EB}" type="presParOf" srcId="{66ECD9C3-323C-4A8F-AC44-E50E91F79CBF}" destId="{CF10838E-B2CE-4A0C-B26B-AA60F55D6B34}" srcOrd="6" destOrd="0" presId="urn:microsoft.com/office/officeart/2005/8/layout/balance1"/>
    <dgm:cxn modelId="{42DA7A77-4FD7-4FB6-981A-9C533CDBD441}" type="presParOf" srcId="{66ECD9C3-323C-4A8F-AC44-E50E91F79CBF}" destId="{46DB4940-3422-404D-9915-3EB11D0E6EB8}" srcOrd="7" destOrd="0" presId="urn:microsoft.com/office/officeart/2005/8/layout/balance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2ABC-D4B1-440A-B779-25A21D0CC9C7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0101C-5C56-4705-8D2F-92FE6563F8AC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0101C-5C56-4705-8D2F-92FE6563F8AC}" type="slidenum">
              <a:rPr lang="ru-RU" smtClean="0"/>
              <a:pPr/>
              <a:t>10</a:t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0101C-5C56-4705-8D2F-92FE6563F8AC}" type="slidenum">
              <a:rPr lang="ru-RU" smtClean="0"/>
              <a:pPr/>
              <a:t>38</a:t>
            </a:fld>
            <a:endParaRPr lang="ru-RU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22884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E425C6-AD88-47A9-95F3-F49C6B4A5FB1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ru-RU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3517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258EF1-AED4-4C7A-8E41-927C3081BA91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36196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13615E-5746-4D69-AE0F-16E58DF96FCB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3722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2DBBB4-BE4B-47DD-A6E0-8F0D02AAAC95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39268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DFECB0-81FF-4434-B29E-7AE584E8A8DF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ru-RU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15716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129EEB-4143-4525-8E9B-6BBEE0C9EB42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ru-RU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smtClean="0"/>
              <a:t>Разобраться с рисунком и формулами</a:t>
            </a:r>
          </a:p>
        </p:txBody>
      </p:sp>
      <p:sp>
        <p:nvSpPr>
          <p:cNvPr id="1167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8CBE0C-BEBF-4D5A-AD19-2A0806CF3AE0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ru-RU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125956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9BA69D-4FFC-4026-B09F-86D5CEC66921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ru-RU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/>
              <a:t>Разобраться с рисунком и формулами</a:t>
            </a:r>
          </a:p>
        </p:txBody>
      </p:sp>
      <p:sp>
        <p:nvSpPr>
          <p:cNvPr id="11981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45B0C9-0C05-448A-9AD0-68CCAD8B63DA}" type="slidenum">
              <a:rPr lang="ru-R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D23E62E-6F1D-4739-929E-0B513CAE11F8}" type="datetimeFigureOut">
              <a:rPr lang="ru-RU" smtClean="0"/>
              <a:pPr/>
              <a:t>14.11.2014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F2B1D01-4AE6-4F94-AD44-FBA66CAA7B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Data" Target="../diagrams/data2.xml"/><Relationship Id="rId7" Type="http://schemas.openxmlformats.org/officeDocument/2006/relationships/diagramData" Target="../diagrams/data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Colors" Target="../diagrams/colors3.xml"/><Relationship Id="rId4" Type="http://schemas.openxmlformats.org/officeDocument/2006/relationships/diagramLayout" Target="../diagrams/layout2.xml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notesSlide" Target="../notesSlides/notesSlide3.xml"/><Relationship Id="rId7" Type="http://schemas.openxmlformats.org/officeDocument/2006/relationships/diagramLayout" Target="../diagrams/layout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Data" Target="../diagrams/data4.xml"/><Relationship Id="rId5" Type="http://schemas.openxmlformats.org/officeDocument/2006/relationships/oleObject" Target="../embeddings/_____Microsoft_Office_Excel_97-20031.xls"/><Relationship Id="rId4" Type="http://schemas.openxmlformats.org/officeDocument/2006/relationships/image" Target="../media/image2.jpeg"/><Relationship Id="rId9" Type="http://schemas.openxmlformats.org/officeDocument/2006/relationships/diagramColors" Target="../diagrams/colors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_____Microsoft_Office_Excel_97-20032.xls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2.jpe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diagramColors" Target="../diagrams/colors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2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_____Microsoft_Office_Excel_97-20034.xls"/><Relationship Id="rId5" Type="http://schemas.openxmlformats.org/officeDocument/2006/relationships/oleObject" Target="../embeddings/_____Microsoft_Office_Excel_97-20033.xls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642918"/>
            <a:ext cx="7772400" cy="2714644"/>
          </a:xfrm>
        </p:spPr>
        <p:txBody>
          <a:bodyPr>
            <a:normAutofit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(БЖЧ)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2376" y="4071942"/>
            <a:ext cx="7772400" cy="200026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>
              <a:lnSpc>
                <a:spcPct val="80000"/>
              </a:lnSpc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ru-RU" sz="2000" dirty="0" smtClean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868" y="5857892"/>
            <a:ext cx="5078412" cy="36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3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 bwMode="auto">
          <a:xfrm>
            <a:off x="0" y="0"/>
            <a:ext cx="91440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ru-RU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Техногенные катастрофы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внезапный выход из строя машин и механизмов, сопровождающийся нарушениями производственного процесса, а также взрывами, пожарами, радиоактивным, химическим и биологическим заражением территории.</a:t>
            </a: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0" y="1428736"/>
            <a:ext cx="4643438" cy="3643313"/>
          </a:xfrm>
          <a:prstGeom prst="rect">
            <a:avLst/>
          </a:prstGeom>
        </p:spPr>
        <p:txBody>
          <a:bodyPr vert="horz" lIns="182880" tIns="91440" rtlCol="0">
            <a:noAutofit/>
          </a:bodyPr>
          <a:lstStyle/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К техногенным катастрофам относятся: аварии на промышленных объектах, на железнодорожном, автомобильном, водном и воздушном транспорте, в результате которых образуются пожары и возникает опасность радиоактивного, химического и биологического заражения местности.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Характер последствий техногенных катастроф зависит от вида аварии, её масштабов и особенностей предприятия.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 descr="\\Zero-one-laptop\users\Yakudza\Documents\BSUIR\ЗНиОотЧС. РБ\Презентация\Картинки\Техногенныя Катастрофа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643051"/>
            <a:ext cx="378621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5"/>
          <p:cNvSpPr>
            <a:spLocks noChangeArrowheads="1"/>
          </p:cNvSpPr>
          <p:nvPr/>
        </p:nvSpPr>
        <p:spPr bwMode="auto">
          <a:xfrm>
            <a:off x="0" y="5534025"/>
            <a:ext cx="91440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Техногенные катастрофы могут быть следствием внешних факторов, в т.ч. стихийных бедствий, а также в результате дефектов сооружения. Однако наиболее частыми причинами являются нарушение технологического процесса и правил техники безопасности.</a:t>
            </a:r>
          </a:p>
        </p:txBody>
      </p:sp>
      <p:pic>
        <p:nvPicPr>
          <p:cNvPr id="11" name="Рисунок 10" descr="электростанция Результаты поиска Fresher - Лучшее из Рунета за день"/>
          <p:cNvPicPr/>
          <p:nvPr/>
        </p:nvPicPr>
        <p:blipFill>
          <a:blip r:embed="rId5"/>
          <a:srcRect l="51146" t="51126" r="2082" b="4054"/>
          <a:stretch>
            <a:fillRect/>
          </a:stretch>
        </p:blipFill>
        <p:spPr bwMode="auto">
          <a:xfrm>
            <a:off x="5143504" y="3571876"/>
            <a:ext cx="3786214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Мизон: чрезвычайные ситуации техногенного характерааварии на химически опасных объектах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Основные причины возникновения техногенных опасностей - Картинка 12537/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1" cy="6858000"/>
          </a:xfrm>
        </p:spPr>
      </p:pic>
      <p:sp>
        <p:nvSpPr>
          <p:cNvPr id="5" name="Содержимое 2"/>
          <p:cNvSpPr txBox="1">
            <a:spLocks/>
          </p:cNvSpPr>
          <p:nvPr/>
        </p:nvSpPr>
        <p:spPr bwMode="auto">
          <a:xfrm>
            <a:off x="0" y="0"/>
            <a:ext cx="9144000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763" indent="-4763" algn="just">
              <a:spcBef>
                <a:spcPct val="20000"/>
              </a:spcBef>
            </a:pPr>
            <a:r>
              <a:rPr lang="ru-RU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Антропогенные катастрофы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качественное изменение биосферы, вызванное деятельностью человека и оказывающее вредное воздействие на людей, животных и растительный мир.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0" y="1643050"/>
            <a:ext cx="6429375" cy="3143250"/>
          </a:xfrm>
          <a:prstGeom prst="rect">
            <a:avLst/>
          </a:prstGeom>
        </p:spPr>
        <p:txBody>
          <a:bodyPr vert="horz" lIns="182880" tIns="91440" rtlCol="0">
            <a:noAutofit/>
          </a:bodyPr>
          <a:lstStyle/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Виды антропогенных катастроф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загрязнение почвы тяжёлыми металлами (свинец, ртуть, хром);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загрязнение атмосферы химическими материалами;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разрушение озонового слоя;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загрязнение водных ресурсов.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0" y="4572008"/>
            <a:ext cx="6215063" cy="1785937"/>
          </a:xfrm>
          <a:prstGeom prst="rect">
            <a:avLst/>
          </a:prstGeom>
        </p:spPr>
        <p:txBody>
          <a:bodyPr anchor="ctr"/>
          <a:lstStyle/>
          <a:p>
            <a:pPr algn="just" fontAlgn="auto">
              <a:spcAft>
                <a:spcPts val="0"/>
              </a:spcAft>
              <a:defRPr/>
            </a:pPr>
            <a:r>
              <a:rPr lang="ru-RU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Социально-политические конфликты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– </a:t>
            </a:r>
            <a:r>
              <a:rPr lang="ru-RU" sz="24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острая форма разрешения противоречий между государствами с применением современных средств поражения.</a:t>
            </a:r>
            <a:endParaRPr lang="ru-RU" sz="2400" dirty="0">
              <a:solidFill>
                <a:schemeClr val="bg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8" name="Picture 5" descr="\\Zero-one-laptop\users\Yakudza\Documents\BSUIR\ЗНиОотЧС. РБ\Презентация\Картинки\Теорристы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4714884"/>
            <a:ext cx="2500312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42844" y="6357958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11" name="Рисунок 10" descr="Антропогенные источники тяжелых металлов"/>
          <p:cNvPicPr/>
          <p:nvPr/>
        </p:nvPicPr>
        <p:blipFill>
          <a:blip r:embed="rId4">
            <a:lum contrast="33000"/>
          </a:blip>
          <a:srcRect/>
          <a:stretch>
            <a:fillRect/>
          </a:stretch>
        </p:blipFill>
        <p:spPr bwMode="auto">
          <a:xfrm>
            <a:off x="6357950" y="1142984"/>
            <a:ext cx="228601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&quot;ВЕДОМОСТИ Урал&quot; :: Новости :: Новости Екатеринбурга, журналистские расследования, интервью, разоблачения, скандалы, общественны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950" y="3071810"/>
            <a:ext cx="2428892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С природного характера - Природные ЧС - Картинки по ОБЖ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" name="Рисунок 3" descr="Классификация ЧС : - Презентация 12538/5"/>
          <p:cNvPicPr/>
          <p:nvPr/>
        </p:nvPicPr>
        <p:blipFill>
          <a:blip r:embed="rId3"/>
          <a:srcRect l="13081" t="16279" r="15407" b="3488"/>
          <a:stretch>
            <a:fillRect/>
          </a:stretch>
        </p:blipFill>
        <p:spPr bwMode="auto">
          <a:xfrm>
            <a:off x="6000760" y="1357298"/>
            <a:ext cx="300039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Изображение чс природного - бгаи курсы рисун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4294967295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571480"/>
          </a:xfrm>
          <a:prstGeom prst="rect">
            <a:avLst/>
          </a:prstGeom>
        </p:spPr>
        <p:txBody>
          <a:bodyPr vert="horz" rtlCol="0" anchor="b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Классификация ЧС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0" y="500063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По скорости распространения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Схема 8"/>
          <p:cNvGraphicFramePr/>
          <p:nvPr/>
        </p:nvGraphicFramePr>
        <p:xfrm>
          <a:off x="0" y="857232"/>
          <a:ext cx="9144000" cy="1357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Прямоугольник 6"/>
          <p:cNvSpPr>
            <a:spLocks noChangeArrowheads="1"/>
          </p:cNvSpPr>
          <p:nvPr/>
        </p:nvSpPr>
        <p:spPr bwMode="auto">
          <a:xfrm>
            <a:off x="0" y="2071678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По масштабам распространения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Схема 10"/>
          <p:cNvGraphicFramePr/>
          <p:nvPr/>
        </p:nvGraphicFramePr>
        <p:xfrm>
          <a:off x="0" y="2500306"/>
          <a:ext cx="9144000" cy="4071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Содержимое 6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2844" y="142852"/>
            <a:ext cx="8858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Изотопы 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делятся на стабильные и нестабильные (неустойчивые)</a:t>
            </a:r>
          </a:p>
          <a:p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Неустойчивые атомы называют – </a:t>
            </a:r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радионуклидами</a:t>
            </a:r>
            <a:r>
              <a:rPr lang="ru-RU" sz="2400" b="1" dirty="0" smtClean="0"/>
              <a:t> </a:t>
            </a:r>
            <a:r>
              <a:rPr lang="ru-RU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Радионуклиды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это изотопы, ядра которых</a:t>
            </a:r>
          </a:p>
          <a:p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способны самопроизвольно распадаться</a:t>
            </a:r>
            <a:r>
              <a:rPr lang="ru-RU" sz="2400" b="1" i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i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Рисунок 11" descr="РФ открыла в Финляндии комплекс по производству радионуклидо…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1357298"/>
            <a:ext cx="271464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14282" y="2143116"/>
            <a:ext cx="5643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Ионы </a:t>
            </a:r>
            <a:r>
              <a:rPr lang="ru-RU" sz="2400" b="1" i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это атомы, которые</a:t>
            </a:r>
            <a:r>
              <a:rPr lang="ru-RU" sz="2400" b="1" i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, потеряли либо приобрели несколько электронов, </a:t>
            </a:r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стали заряженными частицами.</a:t>
            </a:r>
            <a:endParaRPr lang="ru-RU" sz="2400" b="1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357158" y="3571876"/>
          <a:ext cx="8072493" cy="1643076"/>
        </p:xfrm>
        <a:graphic>
          <a:graphicData uri="http://schemas.openxmlformats.org/drawingml/2006/table">
            <a:tbl>
              <a:tblPr/>
              <a:tblGrid>
                <a:gridCol w="2017491"/>
                <a:gridCol w="2018334"/>
                <a:gridCol w="2018334"/>
                <a:gridCol w="2018334"/>
              </a:tblGrid>
              <a:tr h="410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1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Линейные размеры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Площадь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Объём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Атом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-8</a:t>
                      </a: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 см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-16</a:t>
                      </a: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 см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-24</a:t>
                      </a: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 см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Ядро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-12</a:t>
                      </a: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 см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-24</a:t>
                      </a: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 см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-36</a:t>
                      </a: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 см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07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Отношение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4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8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latin typeface="Times New Roman"/>
                          <a:ea typeface="Calibri"/>
                          <a:cs typeface="Times New Roman"/>
                        </a:rPr>
                        <a:t>10</a:t>
                      </a:r>
                      <a:r>
                        <a:rPr lang="ru-RU" sz="1600" baseline="30000" dirty="0">
                          <a:latin typeface="Times New Roman"/>
                          <a:ea typeface="Calibri"/>
                          <a:cs typeface="Times New Roman"/>
                        </a:rPr>
                        <a:t>12</a:t>
                      </a:r>
                      <a:endParaRPr lang="ru-RU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14282" y="5357826"/>
            <a:ext cx="864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Масса ядра атома пропорциональна массовому числу атома и примерно в 4*10</a:t>
            </a:r>
            <a:r>
              <a:rPr lang="ru-RU" sz="2400" b="1" baseline="30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ru-RU" sz="24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раз больше массы всех входящих в состав атома элементов</a:t>
            </a:r>
            <a:endParaRPr lang="ru-RU" sz="2400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708" y="0"/>
            <a:ext cx="9245708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1142984"/>
            <a:ext cx="8929718" cy="2714644"/>
          </a:xfrm>
        </p:spPr>
        <p:txBody>
          <a:bodyPr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800" dirty="0" smtClean="0">
                <a:ln w="11430"/>
                <a:solidFill>
                  <a:srgbClr val="FF0D0D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«Защита населения и хозяйственных объектов в чрезвычайных ситуациях. Радиационная безопасность»</a:t>
            </a:r>
            <a:endParaRPr lang="ru-RU" sz="4800" dirty="0">
              <a:ln w="11430"/>
              <a:solidFill>
                <a:srgbClr val="FF0D0D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4065588" y="6357958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6" name="Заголовок 1"/>
          <p:cNvSpPr>
            <a:spLocks noGrp="1"/>
          </p:cNvSpPr>
          <p:nvPr/>
        </p:nvSpPr>
        <p:spPr bwMode="auto">
          <a:xfrm>
            <a:off x="0" y="0"/>
            <a:ext cx="914400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cap="none" spc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FF6600"/>
                </a:solidFill>
              </a:rPr>
              <a:t>Характеристика ядер</a:t>
            </a:r>
            <a:endParaRPr lang="ru-RU" dirty="0">
              <a:solidFill>
                <a:srgbClr val="FF6600"/>
              </a:solidFill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 bwMode="auto">
          <a:xfrm>
            <a:off x="0" y="571480"/>
            <a:ext cx="9144000" cy="121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Известно, что одноименные заряды, которыми в ядре являются протоны, отталкиваются. Поэтому наличие в ядре нескольких положительных заряженных протонов свидетельствует о существовании специфических ядерных сил притяжения, которые преобладают над силами отталкивания протонов. Эти силы обеспечивают стабильность ядра и называются </a:t>
            </a: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ядерные силы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которые связывают протоны и нейтроны в ядре.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9" name="Picture 1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2786058"/>
            <a:ext cx="5431431" cy="28575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Прямоугольник 111"/>
          <p:cNvSpPr>
            <a:spLocks noChangeArrowheads="1"/>
          </p:cNvSpPr>
          <p:nvPr/>
        </p:nvSpPr>
        <p:spPr bwMode="auto">
          <a:xfrm>
            <a:off x="3428992" y="2500306"/>
            <a:ext cx="5715008" cy="369332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Зависимость удельной энергии связи от массового числа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Прямоугольник 110"/>
          <p:cNvSpPr>
            <a:spLocks noChangeArrowheads="1"/>
          </p:cNvSpPr>
          <p:nvPr/>
        </p:nvSpPr>
        <p:spPr bwMode="auto">
          <a:xfrm>
            <a:off x="0" y="5643578"/>
            <a:ext cx="9144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Энергия связи ядра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 – работа, которую необходимо затратить на расщепление ядра на составляющие его нуклоны (нейтроны и протоны). </a:t>
            </a:r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Удельная энергия связи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 – энергия, приходящаяся на 1 нуклон.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844" y="2786058"/>
            <a:ext cx="32861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Нуклон</a:t>
            </a:r>
            <a:r>
              <a:rPr lang="ru-RU" sz="2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элементарная  частица, имеющая два состояния:</a:t>
            </a:r>
          </a:p>
          <a:p>
            <a:pPr algn="just"/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Нейтрон</a:t>
            </a:r>
            <a:r>
              <a:rPr lang="ru-RU" sz="2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нуклон без электрического заряда,</a:t>
            </a:r>
          </a:p>
          <a:p>
            <a:pPr algn="just"/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Протон</a:t>
            </a:r>
            <a:r>
              <a:rPr lang="ru-RU" sz="2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заряженный нуклон, в результате взаимодействия сил в атоме</a:t>
            </a:r>
            <a:endParaRPr lang="ru-RU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86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Заголовок 1"/>
          <p:cNvSpPr>
            <a:spLocks noGrp="1"/>
          </p:cNvSpPr>
          <p:nvPr/>
        </p:nvSpPr>
        <p:spPr bwMode="auto">
          <a:xfrm>
            <a:off x="0" y="0"/>
            <a:ext cx="914400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cap="none" spc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FF6600"/>
                </a:solidFill>
              </a:rPr>
              <a:t>Характеристика ядер</a:t>
            </a:r>
            <a:endParaRPr lang="ru-RU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642918"/>
            <a:ext cx="871543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Ядерные реакции 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это превращение атомных ядер, вызванные их взаимодействиями с различными частицами или друг с другом. </a:t>
            </a: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Энергетический выход ядерной реакции 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разность между суммарной энергией связи частиц, участвующих в реакции, и продуктов реакции.</a:t>
            </a:r>
          </a:p>
          <a:p>
            <a:pPr algn="just">
              <a:spcBef>
                <a:spcPts val="1200"/>
              </a:spcBef>
            </a:pP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Реакции подразделяются на: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Экзотермические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(происходящие с выделением энергии)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Эндотермические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(происходящие с поглощением энергии)</a:t>
            </a:r>
            <a:endParaRPr lang="ru-RU" sz="24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8" name="Рисунок 7" descr="Ядерные реакции - Картинка 6972/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428736"/>
            <a:ext cx="4786346" cy="242889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-2406" y="0"/>
            <a:ext cx="9146405" cy="68580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6" name="Заголовок 1"/>
          <p:cNvSpPr>
            <a:spLocks noGrp="1"/>
          </p:cNvSpPr>
          <p:nvPr/>
        </p:nvSpPr>
        <p:spPr bwMode="auto">
          <a:xfrm>
            <a:off x="0" y="0"/>
            <a:ext cx="914400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cap="none" spc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FF6600"/>
                </a:solidFill>
              </a:rPr>
              <a:t>Характеристика ядер</a:t>
            </a:r>
            <a:endParaRPr lang="ru-RU" dirty="0">
              <a:solidFill>
                <a:srgbClr val="FF6600"/>
              </a:solidFill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0" y="642918"/>
            <a:ext cx="9144000" cy="785813"/>
          </a:xfrm>
          <a:prstGeom prst="rect">
            <a:avLst/>
          </a:prstGeom>
        </p:spPr>
        <p:txBody>
          <a:bodyPr vert="horz" lIns="182880" tIns="9144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Радиоактивность вещества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 -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процесс самопроизвольного спонтанного превращения неустойчивых изотопов одного химического элемента в изотопы другого элемента, сопровождающийся излучением элементарных частиц.</a:t>
            </a:r>
          </a:p>
        </p:txBody>
      </p:sp>
      <p:sp>
        <p:nvSpPr>
          <p:cNvPr id="9" name="Прямоугольник 9"/>
          <p:cNvSpPr>
            <a:spLocks noChangeArrowheads="1"/>
          </p:cNvSpPr>
          <p:nvPr/>
        </p:nvSpPr>
        <p:spPr bwMode="auto">
          <a:xfrm>
            <a:off x="142844" y="1785926"/>
            <a:ext cx="44291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Количество радионуклидов в любой момент времени определяется выражением</a:t>
            </a: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8794" y="2500306"/>
            <a:ext cx="142875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Прямоугольник 13"/>
          <p:cNvSpPr>
            <a:spLocks noChangeArrowheads="1"/>
          </p:cNvSpPr>
          <p:nvPr/>
        </p:nvSpPr>
        <p:spPr bwMode="auto">
          <a:xfrm>
            <a:off x="142844" y="2928934"/>
            <a:ext cx="457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3275" indent="-803275">
              <a:tabLst>
                <a:tab pos="803275" algn="l"/>
              </a:tabLst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Где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- количество радионуклидов в начальный момент времени</a:t>
            </a:r>
          </a:p>
          <a:p>
            <a:pPr marL="803275" indent="-803275">
              <a:tabLst>
                <a:tab pos="803275" algn="l"/>
              </a:tabLst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	- постоянная распада</a:t>
            </a: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999" r="37941"/>
          <a:stretch>
            <a:fillRect/>
          </a:stretch>
        </p:blipFill>
        <p:spPr bwMode="auto">
          <a:xfrm>
            <a:off x="714348" y="2928934"/>
            <a:ext cx="277813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4000" t="7043" r="7001" b="47174"/>
          <a:stretch>
            <a:fillRect/>
          </a:stretch>
        </p:blipFill>
        <p:spPr bwMode="auto">
          <a:xfrm>
            <a:off x="638175" y="3643313"/>
            <a:ext cx="14763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6"/>
          <p:cNvSpPr>
            <a:spLocks noChangeArrowheads="1"/>
          </p:cNvSpPr>
          <p:nvPr/>
        </p:nvSpPr>
        <p:spPr bwMode="auto">
          <a:xfrm>
            <a:off x="0" y="4071938"/>
            <a:ext cx="45720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Период полураспада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- время, в течение которого количество радионуклидов уменьшается вдвое. Периоды полураспада у различных радионуклидов могут изменяться от долей секунды до тысяч лет.</a:t>
            </a: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4414" y="6000768"/>
            <a:ext cx="2071688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/>
          <a:srcRect l="-1648" t="-2161" r="-2198" b="-3747"/>
          <a:stretch>
            <a:fillRect/>
          </a:stretch>
        </p:blipFill>
        <p:spPr bwMode="auto">
          <a:xfrm>
            <a:off x="4643438" y="1928802"/>
            <a:ext cx="4316896" cy="33575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Прямоугольник 111"/>
          <p:cNvSpPr>
            <a:spLocks noChangeArrowheads="1"/>
          </p:cNvSpPr>
          <p:nvPr/>
        </p:nvSpPr>
        <p:spPr bwMode="auto">
          <a:xfrm>
            <a:off x="4500562" y="5500702"/>
            <a:ext cx="45005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Зависимость количества радионуклидов от периода полураспада</a:t>
            </a:r>
            <a:endParaRPr lang="en-US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44" y="0"/>
            <a:ext cx="885831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Радиоактивность</a:t>
            </a:r>
            <a:r>
              <a:rPr lang="ru-RU" sz="2400" dirty="0" smtClean="0"/>
              <a:t> 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(от лат. </a:t>
            </a:r>
            <a:r>
              <a:rPr lang="ru-RU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radius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— луч и </a:t>
            </a:r>
            <a:r>
              <a:rPr lang="ru-RU" sz="2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activus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— действенный)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— способность неустойчивых ядер атомов самопроизвольно превращаться в другие, более устойчивые или стабильные ядра. Такие превращения ядер называются радиоактивными, а сами ядра или соответствующие атомы — радиоактивными ядрами (атомами).</a:t>
            </a: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Во время самопроизвольного распада ядер происходит их переход из одного энергетического состояния в другое с выделением ионизирующего излучения. Выделяемое излучение радиоактивных частиц называется радиацией, она существует до момента её поглощения.</a:t>
            </a:r>
          </a:p>
          <a:p>
            <a:pPr algn="just"/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При радиоактивных превращениях ядра испускают энергию либо в виде заряженных частиц  (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Альфа- и Бета-излучение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, либо в виде </a:t>
            </a:r>
            <a:r>
              <a:rPr lang="ru-RU" sz="2400" dirty="0" err="1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гамма-квантов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электромагнитного излучения или гамма-излучения.</a:t>
            </a:r>
            <a:endParaRPr lang="ru-RU" sz="24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-2406" y="0"/>
            <a:ext cx="9146405" cy="68580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Заголовок 1"/>
          <p:cNvSpPr>
            <a:spLocks noGrp="1"/>
          </p:cNvSpPr>
          <p:nvPr/>
        </p:nvSpPr>
        <p:spPr bwMode="auto">
          <a:xfrm>
            <a:off x="0" y="0"/>
            <a:ext cx="9144000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 cap="none" spc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>
                <a:solidFill>
                  <a:srgbClr val="FF6600"/>
                </a:solidFill>
              </a:rPr>
              <a:t>Активность вещества</a:t>
            </a:r>
            <a:endParaRPr lang="ru-RU" dirty="0">
              <a:solidFill>
                <a:srgbClr val="FF6600"/>
              </a:solidFill>
            </a:endParaRP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0" y="571480"/>
            <a:ext cx="9144000" cy="1000125"/>
          </a:xfrm>
          <a:prstGeom prst="rect">
            <a:avLst/>
          </a:prstGeom>
        </p:spPr>
        <p:txBody>
          <a:bodyPr vert="horz" lIns="182880" tIns="9144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ru-RU" sz="2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Радиоактивное вещество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 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 если оно содержит радионуклиды и в нём идёт процесс радиоактивного распада.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ru-RU" sz="2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Активность вещества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определяется скоростью радиоактивного распада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.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5720" y="1928802"/>
            <a:ext cx="2786062" cy="183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29"/>
          <p:cNvSpPr>
            <a:spLocks noChangeArrowheads="1"/>
          </p:cNvSpPr>
          <p:nvPr/>
        </p:nvSpPr>
        <p:spPr bwMode="auto">
          <a:xfrm>
            <a:off x="0" y="3786190"/>
            <a:ext cx="4286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Внесистемная единица активности – Кюри (</a:t>
            </a: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Ku)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1" name="Picture 3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" y="4572000"/>
            <a:ext cx="30003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6" descr="http://e-science.ru/img/images/theory/atom/atom4.jpg"/>
          <p:cNvPicPr>
            <a:picLocks noChangeAspect="1" noChangeArrowheads="1"/>
          </p:cNvPicPr>
          <p:nvPr/>
        </p:nvPicPr>
        <p:blipFill>
          <a:blip r:embed="rId5"/>
          <a:srcRect b="3571"/>
          <a:stretch>
            <a:fillRect/>
          </a:stretch>
        </p:blipFill>
        <p:spPr bwMode="auto">
          <a:xfrm>
            <a:off x="4429125" y="1928813"/>
            <a:ext cx="4495800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10"/>
          <p:cNvSpPr>
            <a:spLocks noChangeArrowheads="1"/>
          </p:cNvSpPr>
          <p:nvPr/>
        </p:nvSpPr>
        <p:spPr bwMode="auto">
          <a:xfrm>
            <a:off x="0" y="5429250"/>
            <a:ext cx="91440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2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Если радионуклиды распределены по объёму вещества, то оно характеризуется </a:t>
            </a:r>
            <a:r>
              <a:rPr lang="ru-RU" sz="2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удельной объёмной радиоактивностью</a:t>
            </a:r>
            <a:r>
              <a:rPr lang="ru-RU" sz="22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, а если по поверхности, то </a:t>
            </a:r>
            <a:r>
              <a:rPr lang="ru-RU" sz="2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удельной поверхностью радиоактивности.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0166" y="1857364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Межд. сист. единиц СИ</a:t>
            </a:r>
            <a:endParaRPr lang="ru-RU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Содержимое 3" descr="Рисунок1.jpg"/>
          <p:cNvPicPr>
            <a:picLocks noChangeAspect="1"/>
          </p:cNvPicPr>
          <p:nvPr/>
        </p:nvPicPr>
        <p:blipFill>
          <a:blip r:embed="rId3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Естественные источники радиации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0" y="428625"/>
            <a:ext cx="4214813" cy="64293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Естественные источники радиации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космическим излучением;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радиоактивными веществами, содержащимися в теле живых организмов;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радиоактивными веществами, содержащимися в окружающей среде.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Космическое излучение подразделяется на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галактическое;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межгалактическое;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солнечное.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А также на: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первичное космическое излучение преобладает на высотах более 45 км;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вторичное космическое излучение до 45 км.</a:t>
            </a:r>
          </a:p>
        </p:txBody>
      </p:sp>
      <p:pic>
        <p:nvPicPr>
          <p:cNvPr id="40964" name="Picture 2" descr="kosmos.jpg (7905 bytes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7563" y="3286125"/>
            <a:ext cx="2714625" cy="195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4" descr="eda.jpg (8095 bytes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75" y="2786063"/>
            <a:ext cx="2465388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8" descr="http://image053.mylivepage.ru/chunk53/1153499/888/%D0%9F%D1%80%D0%B8%D1%80%D0%BE%D0%B4%D0%B0%20(17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00500" y="1000125"/>
            <a:ext cx="2284413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10" descr=" 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38" y="4786313"/>
            <a:ext cx="254635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12" descr="http://img.gazeta.ru/files1/1053373/samp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15125" y="500063"/>
            <a:ext cx="21431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Рисунок1.jpg"/>
          <p:cNvPicPr>
            <a:picLocks noGrp="1" noChangeAspect="1"/>
          </p:cNvPicPr>
          <p:nvPr>
            <p:ph idx="1"/>
          </p:nvPr>
        </p:nvPicPr>
        <p:blipFill>
          <a:blip r:embed="rId4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Космическое излучение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4" name="Диаграмма 41"/>
          <p:cNvGraphicFramePr>
            <a:graphicFrameLocks/>
          </p:cNvGraphicFramePr>
          <p:nvPr/>
        </p:nvGraphicFramePr>
        <p:xfrm>
          <a:off x="4429125" y="571500"/>
          <a:ext cx="4714875" cy="2000250"/>
        </p:xfrm>
        <a:graphic>
          <a:graphicData uri="http://schemas.openxmlformats.org/presentationml/2006/ole">
            <p:oleObj spid="_x0000_s36866" r:id="rId5" imgW="4712616" imgH="1999661" progId="Excel.Sheet.8">
              <p:embed/>
            </p:oleObj>
          </a:graphicData>
        </a:graphic>
      </p:graphicFrame>
      <p:sp>
        <p:nvSpPr>
          <p:cNvPr id="3076" name="Прямоугольник 43"/>
          <p:cNvSpPr>
            <a:spLocks noChangeArrowheads="1"/>
          </p:cNvSpPr>
          <p:nvPr/>
        </p:nvSpPr>
        <p:spPr bwMode="auto">
          <a:xfrm>
            <a:off x="0" y="500063"/>
            <a:ext cx="45720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Галактическое и межгалактическое излучение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представляет собой поток протонов (92%), альфа-частиц (7%) и ядра лёгких элементов (1%) (литий, азот, кислород, фтор). Энергия галактического излучения 10</a:t>
            </a:r>
            <a:r>
              <a:rPr lang="ru-RU" sz="2000" baseline="30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МэВ.</a:t>
            </a:r>
          </a:p>
        </p:txBody>
      </p:sp>
      <p:graphicFrame>
        <p:nvGraphicFramePr>
          <p:cNvPr id="49" name="Схема 48"/>
          <p:cNvGraphicFramePr/>
          <p:nvPr/>
        </p:nvGraphicFramePr>
        <p:xfrm>
          <a:off x="0" y="2500306"/>
          <a:ext cx="9144000" cy="350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078" name="Прямоугольник 53"/>
          <p:cNvSpPr>
            <a:spLocks noChangeArrowheads="1"/>
          </p:cNvSpPr>
          <p:nvPr/>
        </p:nvSpPr>
        <p:spPr bwMode="auto">
          <a:xfrm>
            <a:off x="0" y="5857892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Незначительный вклад в космическое излучение вносят вспышки на солнце, интенсивность которых не превышает 100 МэВ.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Рисунок1.jpg"/>
          <p:cNvPicPr>
            <a:picLocks noChangeAspect="1"/>
          </p:cNvPicPr>
          <p:nvPr/>
        </p:nvPicPr>
        <p:blipFill>
          <a:blip r:embed="rId4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Земное излучение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0" name="Прямоугольник 40"/>
          <p:cNvSpPr>
            <a:spLocks noChangeArrowheads="1"/>
          </p:cNvSpPr>
          <p:nvPr/>
        </p:nvSpPr>
        <p:spPr bwMode="auto">
          <a:xfrm>
            <a:off x="0" y="428625"/>
            <a:ext cx="91440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Радионуклиды земного происхождения относятся к элементам средней части таблицы Менделеева и к радиоактивным веществам тяжёлых элементов. В средней части таблицы Менделеева находятся 12 радионуклидов, основными из которых являются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калий-40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рубидий-87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, которые могут оказать существенное влияние на здоровье человека т.к. являются элементами биологической ткани.</a:t>
            </a:r>
          </a:p>
        </p:txBody>
      </p:sp>
      <p:graphicFrame>
        <p:nvGraphicFramePr>
          <p:cNvPr id="4098" name="Диаграмма 35"/>
          <p:cNvGraphicFramePr>
            <a:graphicFrameLocks/>
          </p:cNvGraphicFramePr>
          <p:nvPr/>
        </p:nvGraphicFramePr>
        <p:xfrm>
          <a:off x="3000375" y="2071688"/>
          <a:ext cx="6143625" cy="2603500"/>
        </p:xfrm>
        <a:graphic>
          <a:graphicData uri="http://schemas.openxmlformats.org/presentationml/2006/ole">
            <p:oleObj spid="_x0000_s38914" r:id="rId5" imgW="6145301" imgH="2603218" progId="Excel.Sheet.8">
              <p:embed/>
            </p:oleObj>
          </a:graphicData>
        </a:graphic>
      </p:graphicFrame>
      <p:sp>
        <p:nvSpPr>
          <p:cNvPr id="4101" name="Прямоугольник 37"/>
          <p:cNvSpPr>
            <a:spLocks noChangeArrowheads="1"/>
          </p:cNvSpPr>
          <p:nvPr/>
        </p:nvSpPr>
        <p:spPr bwMode="auto">
          <a:xfrm>
            <a:off x="0" y="2066925"/>
            <a:ext cx="3071813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 тяжёлым элементам следует отнести 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уран-235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уран-238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торий-232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конечным продуктом распада которых является газ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радон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Человек 54% земной радиации получает именно от излучения радона.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0" y="4919663"/>
            <a:ext cx="9144000" cy="19383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Для уменьшения воздействия радона на организм человека необходимо</a:t>
            </a: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Проветривать помещение не менее 5 часов в сутки.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Во время приготовления пищи необходимо на несколько минут приоткрывать крышки в посуде.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Т.к. радон содержится в стройматериалах, то рекомендуется стены обклеивать обоями или красить.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3" descr="Рисунок1.jpg"/>
          <p:cNvPicPr>
            <a:picLocks noChangeAspect="1"/>
          </p:cNvPicPr>
          <p:nvPr/>
        </p:nvPicPr>
        <p:blipFill>
          <a:blip r:embed="rId3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4" name="Прямоугольник 43"/>
          <p:cNvSpPr/>
          <p:nvPr/>
        </p:nvSpPr>
        <p:spPr>
          <a:xfrm>
            <a:off x="0" y="428604"/>
            <a:ext cx="9144000" cy="6232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тепловые электростанции;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склады удобрений, имеющие повышенное содержание уранового и ториевого происхождения;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часы и компасы со светящимися циферблатами;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цветные телевизоры и дисплеи компьютеров;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пожарные дымовые извещатели;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краски, с повышенным содержанием урана;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рентгеновские установки для проверки багажа;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установки для контроля качества и структуры сплавов;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установки для холодной стерилизации перевязочного материала и инструментов;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рентгеновские установки для диагностики заболеваний человека;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установки для облучения автомобильных шин с целью увеличения срока их службы;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приборы для поиска полезных ископаемых;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приборы для измерения износа деталей;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установки для контроля толщины изделий;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приборы для определения толщины покрытий из золота и серебра.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В Минской области находятся 2 радиационно-опасных объекта: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«Молодеченский Центр Стандартизации и Метрологии», где суммарная активность источника цезия составляет 70</a:t>
            </a:r>
            <a:r>
              <a:rPr lang="en-US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 Ku</a:t>
            </a: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900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Несвижский</a:t>
            </a: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Завод Мед. Препаратов», где суммарная активность 800</a:t>
            </a:r>
            <a:r>
              <a:rPr lang="en-US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 Ku</a:t>
            </a:r>
            <a:r>
              <a:rPr lang="ru-RU" sz="19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Искусственные источники радиации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988" name="Picture 2" descr="Современная тепловая электростанция. Фото с сайта world.lib.r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63" y="1071563"/>
            <a:ext cx="2143125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4" descr="http://www.clipart.net.ua/images/sclip451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25" y="1285875"/>
            <a:ext cx="1071563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 descr="http://www.arsenal-sib.ru/ip/ip212_6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64500" y="4071938"/>
            <a:ext cx="10795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8" descr="http://www.tehastor.ru/dosmotrdevice/img/f528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43688" y="4000500"/>
            <a:ext cx="1071562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Рисунок1.jpg"/>
          <p:cNvPicPr>
            <a:picLocks noChangeAspect="1"/>
          </p:cNvPicPr>
          <p:nvPr/>
        </p:nvPicPr>
        <p:blipFill>
          <a:blip r:embed="rId3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18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Цепная реакция, деление тяжёлых ядер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38" y="571500"/>
            <a:ext cx="764381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Содержимое 2"/>
          <p:cNvSpPr txBox="1">
            <a:spLocks/>
          </p:cNvSpPr>
          <p:nvPr/>
        </p:nvSpPr>
        <p:spPr bwMode="auto">
          <a:xfrm>
            <a:off x="0" y="1643063"/>
            <a:ext cx="39290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06450" indent="-806450">
              <a:spcBef>
                <a:spcPct val="20000"/>
              </a:spcBef>
              <a:buFont typeface="Arial" pitchFamily="34" charset="0"/>
              <a:buNone/>
              <a:tabLst>
                <a:tab pos="449263" algn="l"/>
              </a:tabLst>
            </a:pP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Где	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K – </a:t>
            </a: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количество вторичных нейтронов (2-3);</a:t>
            </a:r>
          </a:p>
          <a:p>
            <a:pPr marL="806450" indent="-806450">
              <a:spcBef>
                <a:spcPct val="20000"/>
              </a:spcBef>
              <a:buFont typeface="Arial" pitchFamily="34" charset="0"/>
              <a:buNone/>
              <a:tabLst>
                <a:tab pos="449263" algn="l"/>
              </a:tabLst>
            </a:pP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q – </a:t>
            </a:r>
            <a:r>
              <a:rPr lang="ru-RU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тепловая энергия</a:t>
            </a:r>
          </a:p>
          <a:p>
            <a:pPr marL="806450" indent="-806450">
              <a:spcBef>
                <a:spcPct val="20000"/>
              </a:spcBef>
              <a:buFont typeface="Arial" pitchFamily="34" charset="0"/>
              <a:buNone/>
              <a:tabLst>
                <a:tab pos="449263" algn="l"/>
              </a:tabLst>
            </a:pPr>
            <a:endParaRPr lang="ru-RU" sz="2000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1" name="Picture 12" descr="Схема развития цепной реакции. 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60800" y="1357313"/>
            <a:ext cx="5283200" cy="550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Содержимое 47"/>
          <p:cNvSpPr>
            <a:spLocks noGrp="1"/>
          </p:cNvSpPr>
          <p:nvPr>
            <p:ph idx="1"/>
          </p:nvPr>
        </p:nvSpPr>
        <p:spPr>
          <a:xfrm>
            <a:off x="0" y="3071813"/>
            <a:ext cx="3857625" cy="3143250"/>
          </a:xfrm>
        </p:spPr>
        <p:txBody>
          <a:bodyPr>
            <a:normAutofit/>
          </a:bodyPr>
          <a:lstStyle/>
          <a:p>
            <a:pPr marL="0" indent="0" eaLnBrk="1" hangingPunct="1"/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Цепная ядерная реакция</a:t>
            </a:r>
            <a:r>
              <a:rPr lang="ru-RU" sz="20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заключается в том, что под воздействием нейтронов ядра атома  распадаются на более лёгкие ядра, называемые </a:t>
            </a:r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осколки деления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При этом образуются </a:t>
            </a:r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вторичные нейтроны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и выделяется тепловая энергия.</a:t>
            </a:r>
            <a:endParaRPr lang="ru-RU" sz="21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28596" y="1000108"/>
            <a:ext cx="8286808" cy="34778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ru-RU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Физическая природа источников радиационной опасности </a:t>
            </a:r>
            <a:endParaRPr lang="ru-RU" sz="44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4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для </a:t>
            </a:r>
            <a:r>
              <a:rPr lang="ru-RU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человека </a:t>
            </a:r>
            <a:endParaRPr lang="ru-RU" sz="44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4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4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природной среды 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065588" y="6357958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3" descr="Рисунок1.jpg"/>
          <p:cNvPicPr>
            <a:picLocks noChangeAspect="1"/>
          </p:cNvPicPr>
          <p:nvPr/>
        </p:nvPicPr>
        <p:blipFill>
          <a:blip r:embed="rId3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918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Цепная реакция, деление тяжёлых ядер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9" name="Таблица 48"/>
          <p:cNvGraphicFramePr>
            <a:graphicFrameLocks noGrp="1"/>
          </p:cNvGraphicFramePr>
          <p:nvPr/>
        </p:nvGraphicFramePr>
        <p:xfrm>
          <a:off x="5429256" y="1071546"/>
          <a:ext cx="3714744" cy="2407920"/>
        </p:xfrm>
        <a:graphic>
          <a:graphicData uri="http://schemas.openxmlformats.org/drawingml/2006/table">
            <a:tbl>
              <a:tblPr bandRow="1">
                <a:tableStyleId>{E8B1032C-EA38-4F05-BA0D-38AFFFC7BED3}</a:tableStyleId>
              </a:tblPr>
              <a:tblGrid>
                <a:gridCol w="619098"/>
                <a:gridCol w="3095646"/>
              </a:tblGrid>
              <a:tr h="523871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K&gt;1</a:t>
                      </a:r>
                      <a:endParaRPr lang="ru-RU" sz="2000" b="0" dirty="0">
                        <a:solidFill>
                          <a:schemeClr val="tx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Ядерная реакция нарастает</a:t>
                      </a:r>
                      <a:r>
                        <a:rPr lang="ru-RU" sz="2000" b="0" baseline="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и может привезти к взрыву</a:t>
                      </a:r>
                      <a:endParaRPr lang="ru-RU" sz="2000" b="0" dirty="0">
                        <a:solidFill>
                          <a:schemeClr val="tx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</a:tr>
              <a:tr h="52387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K&lt;1</a:t>
                      </a:r>
                      <a:endParaRPr lang="ru-RU" sz="2000" dirty="0">
                        <a:solidFill>
                          <a:schemeClr val="tx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Ядерная реакция затухает</a:t>
                      </a:r>
                      <a:endParaRPr lang="ru-RU" sz="2000" dirty="0">
                        <a:solidFill>
                          <a:schemeClr val="tx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523871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K=1</a:t>
                      </a:r>
                      <a:endParaRPr lang="ru-RU" sz="2000" dirty="0">
                        <a:solidFill>
                          <a:schemeClr val="tx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olidFill>
                            <a:schemeClr val="tx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Ядерная реакция протекает стабильно</a:t>
                      </a:r>
                      <a:endParaRPr lang="ru-RU" sz="2000" dirty="0">
                        <a:solidFill>
                          <a:schemeClr val="tx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30738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14750" y="4214813"/>
            <a:ext cx="5353050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" name="Схема 40"/>
          <p:cNvGraphicFramePr/>
          <p:nvPr/>
        </p:nvGraphicFramePr>
        <p:xfrm>
          <a:off x="0" y="4143380"/>
          <a:ext cx="3643306" cy="2214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2" name="Содержимое 47"/>
          <p:cNvSpPr txBox="1">
            <a:spLocks/>
          </p:cNvSpPr>
          <p:nvPr/>
        </p:nvSpPr>
        <p:spPr>
          <a:xfrm>
            <a:off x="1000100" y="3571876"/>
            <a:ext cx="7715250" cy="4286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Классификация нейтронов в зависимости от величины их энергии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 algn="just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ru-RU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Содержимое 47"/>
          <p:cNvSpPr txBox="1">
            <a:spLocks/>
          </p:cNvSpPr>
          <p:nvPr/>
        </p:nvSpPr>
        <p:spPr>
          <a:xfrm>
            <a:off x="0" y="1071546"/>
            <a:ext cx="5429256" cy="1928813"/>
          </a:xfrm>
          <a:prstGeom prst="rect">
            <a:avLst/>
          </a:prstGeom>
        </p:spPr>
        <p:txBody>
          <a:bodyPr vert="horz" lIns="182880" tIns="91440">
            <a:normAutofit fontScale="92500"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Для характеристики процессов, протекающих в ядерной реакции, вводится понятие </a:t>
            </a:r>
            <a:r>
              <a:rPr kumimoji="0" lang="ru-RU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коэффициент размножения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K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, </a:t>
            </a:r>
            <a:r>
              <a:rPr kumimoji="0" lang="ru-RU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который равен отношению количества нейтронов в данный момент времени к количеству нейтронов в предыдущий момент времени.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7105" name="Object 1"/>
          <p:cNvGraphicFramePr>
            <a:graphicFrameLocks noChangeAspect="1"/>
          </p:cNvGraphicFramePr>
          <p:nvPr/>
        </p:nvGraphicFramePr>
        <p:xfrm>
          <a:off x="0" y="-1"/>
          <a:ext cx="9144000" cy="6858001"/>
        </p:xfrm>
        <a:graphic>
          <a:graphicData uri="http://schemas.openxmlformats.org/presentationml/2006/ole">
            <p:oleObj spid="_x0000_s47105" name="Слайд" r:id="rId3" imgW="4570541" imgH="3427323" progId="PowerPoint.Slide.12">
              <p:embed/>
            </p:oleObj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ChangeAspect="1"/>
          </p:cNvPicPr>
          <p:nvPr/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642918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Устройство и работа ядерного реактора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Прямоугольник 36"/>
          <p:cNvSpPr>
            <a:spLocks noChangeArrowheads="1"/>
          </p:cNvSpPr>
          <p:nvPr/>
        </p:nvSpPr>
        <p:spPr bwMode="auto">
          <a:xfrm>
            <a:off x="285720" y="571480"/>
            <a:ext cx="500062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Ядерный реактор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устройство, в котором осуществляется управляемая ядерная реакция, сопровождающаяся выделением тепла, которая затем преобразуется в электрическую энергию.</a:t>
            </a:r>
          </a:p>
        </p:txBody>
      </p:sp>
      <p:pic>
        <p:nvPicPr>
          <p:cNvPr id="7" name="Picture 1" descr="C:\Users\Yakudza\Documents\BSUIR\ЗНиОотЧС. РБ\Презентация\Картинки\РБМК-1000 Фотка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571481"/>
            <a:ext cx="307183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34"/>
          <p:cNvSpPr>
            <a:spLocks noChangeArrowheads="1"/>
          </p:cNvSpPr>
          <p:nvPr/>
        </p:nvSpPr>
        <p:spPr bwMode="auto">
          <a:xfrm>
            <a:off x="0" y="2428868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В настоящее время используются ядерные реакторы двух типов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graphicFrame>
        <p:nvGraphicFramePr>
          <p:cNvPr id="9" name="Содержимое 35"/>
          <p:cNvGraphicFramePr>
            <a:graphicFrameLocks/>
          </p:cNvGraphicFramePr>
          <p:nvPr/>
        </p:nvGraphicFramePr>
        <p:xfrm>
          <a:off x="0" y="2786058"/>
          <a:ext cx="8786874" cy="3714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Содержимое 3" descr="Рисунок1.jpg"/>
          <p:cNvPicPr>
            <a:picLocks noChangeAspect="1"/>
          </p:cNvPicPr>
          <p:nvPr/>
        </p:nvPicPr>
        <p:blipFill>
          <a:blip r:embed="rId3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6600"/>
                </a:solidFill>
                <a:latin typeface="Times New Roman" pitchFamily="18" charset="0"/>
                <a:cs typeface="Times New Roman" pitchFamily="18" charset="0"/>
              </a:rPr>
              <a:t>Оценка работы ядерного реактора</a:t>
            </a:r>
            <a:endParaRPr lang="ru-RU" sz="3200" dirty="0">
              <a:solidFill>
                <a:srgbClr val="FF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19" name="Прямоугольник 46"/>
          <p:cNvSpPr>
            <a:spLocks noChangeArrowheads="1"/>
          </p:cNvSpPr>
          <p:nvPr/>
        </p:nvSpPr>
        <p:spPr bwMode="auto">
          <a:xfrm>
            <a:off x="0" y="500063"/>
            <a:ext cx="74295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Состояние реактора с точки зрения критичности, т.е. способности поддержания цепной реакции оценивается </a:t>
            </a:r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коэффициентом реактивности:</a:t>
            </a:r>
          </a:p>
        </p:txBody>
      </p:sp>
      <p:pic>
        <p:nvPicPr>
          <p:cNvPr id="34820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20" y="571480"/>
            <a:ext cx="1500187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Прямоугольник 39"/>
          <p:cNvSpPr>
            <a:spLocks noChangeArrowheads="1"/>
          </p:cNvSpPr>
          <p:nvPr/>
        </p:nvSpPr>
        <p:spPr bwMode="auto">
          <a:xfrm>
            <a:off x="0" y="2357438"/>
            <a:ext cx="58578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Т.к. режим работы реактора в сильной степени зависит от температуры, то вводится понятие </a:t>
            </a:r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температурный коэффициент реактивности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29322" y="2357430"/>
            <a:ext cx="308133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6" name="Схема 45"/>
          <p:cNvGraphicFramePr/>
          <p:nvPr/>
        </p:nvGraphicFramePr>
        <p:xfrm>
          <a:off x="0" y="3714752"/>
          <a:ext cx="9144000" cy="3071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4824" name="Прямоугольник 41"/>
          <p:cNvSpPr>
            <a:spLocks noChangeArrowheads="1"/>
          </p:cNvSpPr>
          <p:nvPr/>
        </p:nvSpPr>
        <p:spPr bwMode="auto">
          <a:xfrm>
            <a:off x="0" y="1506538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коэффициент размножения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- отношение количества нейтронов в данном поколении (в данный момент времени) к количеству нейтронов в предыдущем.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Содержимое 3" descr="Рисунок1.jpg"/>
          <p:cNvPicPr>
            <a:picLocks noChangeAspect="1"/>
          </p:cNvPicPr>
          <p:nvPr/>
        </p:nvPicPr>
        <p:blipFill>
          <a:blip r:embed="rId4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9" name="Таблица 38"/>
          <p:cNvGraphicFramePr>
            <a:graphicFrameLocks noGrp="1"/>
          </p:cNvGraphicFramePr>
          <p:nvPr/>
        </p:nvGraphicFramePr>
        <p:xfrm>
          <a:off x="0" y="0"/>
          <a:ext cx="9144000" cy="179832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4572000"/>
                <a:gridCol w="4572000"/>
              </a:tblGrid>
              <a:tr h="341302">
                <a:tc gridSpan="2">
                  <a:txBody>
                    <a:bodyPr/>
                    <a:lstStyle/>
                    <a:p>
                      <a:pPr algn="ctr"/>
                      <a:r>
                        <a:rPr lang="ru-RU" sz="2000" dirty="0" smtClean="0">
                          <a:solidFill>
                            <a:schemeClr val="bg2"/>
                          </a:solidFill>
                        </a:rPr>
                        <a:t>Классификация</a:t>
                      </a:r>
                      <a:r>
                        <a:rPr lang="ru-RU" sz="2000" baseline="0" dirty="0" smtClean="0">
                          <a:solidFill>
                            <a:schemeClr val="bg2"/>
                          </a:solidFill>
                        </a:rPr>
                        <a:t> реакторов РБМК-1000</a:t>
                      </a:r>
                      <a:endParaRPr lang="ru-RU" sz="20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FF99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603842"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olidFill>
                            <a:schemeClr val="bg2"/>
                          </a:solidFill>
                        </a:rPr>
                        <a:t>По расположению ядерного</a:t>
                      </a:r>
                      <a:r>
                        <a:rPr lang="ru-RU" sz="2000" baseline="0" dirty="0" smtClean="0">
                          <a:solidFill>
                            <a:schemeClr val="bg2"/>
                          </a:solidFill>
                        </a:rPr>
                        <a:t> топлива и замедлителя</a:t>
                      </a:r>
                      <a:endParaRPr lang="ru-RU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>
                          <a:solidFill>
                            <a:schemeClr val="bg2"/>
                          </a:solidFill>
                        </a:rPr>
                        <a:t>По энергии вторичных нейтронов:</a:t>
                      </a:r>
                      <a:endParaRPr lang="ru-RU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626469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ru-RU" sz="2000" dirty="0" smtClean="0">
                          <a:solidFill>
                            <a:schemeClr val="bg2"/>
                          </a:solidFill>
                        </a:rPr>
                        <a:t>Гомогенные</a:t>
                      </a:r>
                      <a:r>
                        <a:rPr lang="ru-RU" sz="2000" baseline="0" dirty="0" smtClean="0">
                          <a:solidFill>
                            <a:schemeClr val="bg2"/>
                          </a:solidFill>
                        </a:rPr>
                        <a:t> реакторы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ru-RU" sz="2000" baseline="0" dirty="0" smtClean="0">
                          <a:solidFill>
                            <a:schemeClr val="bg2"/>
                          </a:solidFill>
                        </a:rPr>
                        <a:t>Гетерогенные реакторы</a:t>
                      </a:r>
                      <a:endParaRPr lang="ru-RU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ru-RU" sz="2000" dirty="0" smtClean="0">
                          <a:solidFill>
                            <a:schemeClr val="bg2"/>
                          </a:solidFill>
                        </a:rPr>
                        <a:t>На тепловых нейтронах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ru-RU" sz="2000" dirty="0" smtClean="0">
                          <a:solidFill>
                            <a:schemeClr val="bg2"/>
                          </a:solidFill>
                        </a:rPr>
                        <a:t>На</a:t>
                      </a:r>
                      <a:r>
                        <a:rPr lang="ru-RU" sz="2000" baseline="0" dirty="0" smtClean="0">
                          <a:solidFill>
                            <a:schemeClr val="bg2"/>
                          </a:solidFill>
                        </a:rPr>
                        <a:t> быстрых нейтронах</a:t>
                      </a:r>
                      <a:endParaRPr lang="ru-RU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0" y="1785938"/>
          <a:ext cx="9104313" cy="3786187"/>
        </p:xfrm>
        <a:graphic>
          <a:graphicData uri="http://schemas.openxmlformats.org/presentationml/2006/ole">
            <p:oleObj spid="_x0000_s65538" name="Visio" r:id="rId5" imgW="6886862" imgH="2867768" progId="Visio.Drawing.11">
              <p:embed/>
            </p:oleObj>
          </a:graphicData>
        </a:graphic>
      </p:graphicFrame>
      <p:sp>
        <p:nvSpPr>
          <p:cNvPr id="1041" name="Прямоугольник 45"/>
          <p:cNvSpPr>
            <a:spLocks noChangeArrowheads="1"/>
          </p:cNvSpPr>
          <p:nvPr/>
        </p:nvSpPr>
        <p:spPr bwMode="auto">
          <a:xfrm>
            <a:off x="0" y="5286388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Структура активной зоны ядерного реактора на тепловых нейтронах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714348" y="5643578"/>
            <a:ext cx="7358114" cy="1015663"/>
          </a:xfrm>
          <a:prstGeom prst="rect">
            <a:avLst/>
          </a:prstGeom>
        </p:spPr>
        <p:txBody>
          <a:bodyPr numCol="2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Ядерное топливо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Замедлитель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Управляющие стержни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Отражатель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Биологическая защита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Теплоноситель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6561" name="Object 1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66561" name="Слайд" r:id="rId3" imgW="4570541" imgH="3427323" progId="PowerPoint.Slide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rcRect l="12305" t="14809" r="18555" b="10001"/>
          <a:stretch>
            <a:fillRect/>
          </a:stretch>
        </p:blipFill>
        <p:spPr bwMode="auto">
          <a:xfrm>
            <a:off x="0" y="357166"/>
            <a:ext cx="9144000" cy="650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dirty="0">
                <a:solidFill>
                  <a:schemeClr val="bg1"/>
                </a:solidFill>
              </a:rPr>
              <a:t>                    </a:t>
            </a:r>
            <a:r>
              <a:rPr lang="ru-RU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ВОДО-ВОДЯННОЙ ЭНЕРГЕТИЧЕСКИЙ РЕАКТОР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065588" y="6072206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ChangeAspect="1"/>
          </p:cNvPicPr>
          <p:nvPr/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4786314" cy="357166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Конструкция ВВЭР-1000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301625"/>
            <a:ext cx="4857750" cy="6556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b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Водо-водяной</a:t>
            </a:r>
            <a:r>
              <a:rPr lang="ru-RU" sz="20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ядерный реактор</a:t>
            </a:r>
            <a:r>
              <a:rPr lang="ru-RU" sz="20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— реактор, использующий в качестве замедлителя и теплоносителя обычную воду. Примеры: ВВЭР (СССР, Россия), </a:t>
            </a: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PWR (</a:t>
            </a:r>
            <a:r>
              <a:rPr lang="ru-RU" sz="2000" dirty="0" err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Вестингауз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, США), </a:t>
            </a:r>
            <a:r>
              <a:rPr lang="en-US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EPR (AREVA,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Франция – Германия).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Элементы: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Привод СУЗ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Крышка ректора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Корпус реактора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Блок защитных труб (БЗТ)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Шахта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 err="1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Выгородка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активной зоны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Топливные сборки (ТВС), регулирующие стержни</a:t>
            </a: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Важной проблемой при использовании воды для охлаждения реакторов является наведённая активность, которая определяется активацией атомов кислорода и продуктов коррозии оборудования 1-го контура.</a:t>
            </a:r>
          </a:p>
        </p:txBody>
      </p:sp>
      <p:pic>
        <p:nvPicPr>
          <p:cNvPr id="7" name="Picture 2" descr="C:\Users\Yakudza\Documents\BSUIR\ЗНиОотЧС. РБ\Презентация\Картинки\ВВЭ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142852"/>
            <a:ext cx="4000528" cy="6267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akudza\Documents\BSUIR\ЗНиОотЧС. РБ\Презентация\Инфо\Реакторы.files\gubarev00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85728"/>
            <a:ext cx="8762348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0" y="0"/>
            <a:ext cx="9144000" cy="40011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ПРИНЦИП ДЕЙСТВИЯ</a:t>
            </a:r>
            <a:r>
              <a:rPr lang="ru-RU" sz="2000" b="1" i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ВВЭР-440</a:t>
            </a:r>
            <a:r>
              <a:rPr lang="ru-RU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endParaRPr lang="ru-RU" sz="20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Содержимое 3" descr="Рисунок1.jpg"/>
          <p:cNvPicPr>
            <a:picLocks noChangeAspect="1"/>
          </p:cNvPicPr>
          <p:nvPr/>
        </p:nvPicPr>
        <p:blipFill>
          <a:blip r:embed="rId4">
            <a:lum bright="-68000"/>
          </a:blip>
          <a:stretch>
            <a:fillRect/>
          </a:stretch>
        </p:blipFill>
        <p:spPr>
          <a:xfrm>
            <a:off x="0" y="-214338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rgbClr val="FF9933"/>
                </a:solidFill>
                <a:latin typeface="Times New Roman" pitchFamily="18" charset="0"/>
                <a:cs typeface="Times New Roman" pitchFamily="18" charset="0"/>
              </a:rPr>
              <a:t>Ядерное топливо</a:t>
            </a:r>
            <a:endParaRPr lang="ru-RU" sz="3200" dirty="0">
              <a:solidFill>
                <a:srgbClr val="FF99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3" name="Прямоугольник 46"/>
          <p:cNvSpPr>
            <a:spLocks noChangeArrowheads="1"/>
          </p:cNvSpPr>
          <p:nvPr/>
        </p:nvSpPr>
        <p:spPr bwMode="auto">
          <a:xfrm>
            <a:off x="0" y="500063"/>
            <a:ext cx="4214813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2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Ядерное топливо представляет собой таблетки, диаметром 1 см и высотой 1,5 см. Таблетки с ядерным топливом загружаются в трубки длиной 3,5 м и диаметром 1,35 см изготовленные из циркония. Трубки называются </a:t>
            </a:r>
            <a:r>
              <a:rPr lang="ru-RU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2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тепловыделяющие элементы (</a:t>
            </a:r>
            <a:r>
              <a:rPr lang="ru-RU" sz="2200" b="1" i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твеллы</a:t>
            </a:r>
            <a:r>
              <a:rPr lang="ru-RU" sz="22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и собираются по 36 штук в кассеты.</a:t>
            </a:r>
          </a:p>
        </p:txBody>
      </p:sp>
      <p:graphicFrame>
        <p:nvGraphicFramePr>
          <p:cNvPr id="2050" name="Диаграмма 39"/>
          <p:cNvGraphicFramePr>
            <a:graphicFrameLocks/>
          </p:cNvGraphicFramePr>
          <p:nvPr/>
        </p:nvGraphicFramePr>
        <p:xfrm>
          <a:off x="0" y="4357688"/>
          <a:ext cx="4500563" cy="2500312"/>
        </p:xfrm>
        <a:graphic>
          <a:graphicData uri="http://schemas.openxmlformats.org/presentationml/2006/ole">
            <p:oleObj spid="_x0000_s72706" r:id="rId5" imgW="4499238" imgH="2499577" progId="Excel.Sheet.8">
              <p:embed/>
            </p:oleObj>
          </a:graphicData>
        </a:graphic>
      </p:graphicFrame>
      <p:graphicFrame>
        <p:nvGraphicFramePr>
          <p:cNvPr id="2051" name="Диаграмма 40"/>
          <p:cNvGraphicFramePr>
            <a:graphicFrameLocks/>
          </p:cNvGraphicFramePr>
          <p:nvPr/>
        </p:nvGraphicFramePr>
        <p:xfrm>
          <a:off x="4429124" y="4143380"/>
          <a:ext cx="4500562" cy="2500312"/>
        </p:xfrm>
        <a:graphic>
          <a:graphicData uri="http://schemas.openxmlformats.org/presentationml/2006/ole">
            <p:oleObj spid="_x0000_s72707" r:id="rId6" imgW="4499238" imgH="2499577" progId="Excel.Sheet.8">
              <p:embed/>
            </p:oleObj>
          </a:graphicData>
        </a:graphic>
      </p:graphicFrame>
      <p:pic>
        <p:nvPicPr>
          <p:cNvPr id="2054" name="Picture 2" descr="http://gdb.rferl.org/80F67BC6-DCB6-4494-89FF-A3221C0FC330_mw800_mh600.jpg"/>
          <p:cNvPicPr>
            <a:picLocks noChangeAspect="1" noChangeArrowheads="1"/>
          </p:cNvPicPr>
          <p:nvPr/>
        </p:nvPicPr>
        <p:blipFill>
          <a:blip r:embed="rId7"/>
          <a:srcRect t="-1535"/>
          <a:stretch>
            <a:fillRect/>
          </a:stretch>
        </p:blipFill>
        <p:spPr bwMode="auto">
          <a:xfrm>
            <a:off x="4286250" y="714375"/>
            <a:ext cx="485775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428860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5720" y="142852"/>
            <a:ext cx="8643998" cy="6555641"/>
          </a:xfrm>
          <a:prstGeom prst="rect">
            <a:avLst/>
          </a:prstGeom>
          <a:solidFill>
            <a:srgbClr val="99CC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План занятия: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173038" marR="0" lvl="0" indent="3587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Чрезвычайные ситуации (ЧС),</a:t>
            </a:r>
            <a:r>
              <a:rPr kumimoji="0" lang="ru-RU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их виды и особенности.</a:t>
            </a:r>
          </a:p>
          <a:p>
            <a:pPr marL="173038" lvl="0" indent="35877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Классификация ЧС.</a:t>
            </a:r>
          </a:p>
          <a:p>
            <a:pPr marL="173038" lvl="0" indent="35877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Характеристика ядра: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заряд, размеры и масса, ядерная сила и ядерная реакция.</a:t>
            </a:r>
          </a:p>
          <a:p>
            <a:pPr marL="173038" lvl="0" indent="35877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Радиоактивность,</a:t>
            </a:r>
            <a:r>
              <a:rPr lang="ru-RU" sz="2800" dirty="0" smtClean="0"/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виды распадов радиоактивных ядер и их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характеристика.</a:t>
            </a:r>
            <a:r>
              <a:rPr lang="ru-RU" sz="2800" dirty="0"/>
              <a:t>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Цепная реакция деления тяжелых ядер. 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73038" lvl="0" indent="35877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Активность радионуклидов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и единицы ее измерения. 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marL="173038" lvl="0" indent="35877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Естественные и искусственные источники радиации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73038" lvl="0" indent="358775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Понятие о ядерном реакторе и принципе его работы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ru-RU" sz="2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86182" y="628652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ChangeAspect="1"/>
          </p:cNvPicPr>
          <p:nvPr/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9144000" cy="500042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Отравление и </a:t>
            </a:r>
            <a:r>
              <a:rPr kumimoji="0" lang="ru-RU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9933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шлакование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9933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реактора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FF9933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Прямоугольник 40"/>
          <p:cNvSpPr>
            <a:spLocks noChangeArrowheads="1"/>
          </p:cNvSpPr>
          <p:nvPr/>
        </p:nvSpPr>
        <p:spPr bwMode="auto">
          <a:xfrm>
            <a:off x="0" y="649288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Во время работы реактора в его активной зоне возникают продукты распада, которые захватывают нейтроны и снижают реактивность реактора. </a:t>
            </a:r>
          </a:p>
        </p:txBody>
      </p:sp>
      <p:sp>
        <p:nvSpPr>
          <p:cNvPr id="7" name="Прямоугольник 46"/>
          <p:cNvSpPr>
            <a:spLocks noChangeArrowheads="1"/>
          </p:cNvSpPr>
          <p:nvPr/>
        </p:nvSpPr>
        <p:spPr bwMode="auto">
          <a:xfrm>
            <a:off x="285720" y="1785926"/>
            <a:ext cx="3929063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Если радионуклиды сильно поглощают нейтроны, то такой процесс называется 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0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отравление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Если радионуклиды слабо поглощают нейтроны, то такой процесс называется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– </a:t>
            </a:r>
            <a:r>
              <a:rPr lang="ru-RU" sz="2000" b="1" i="1" dirty="0" err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шлакование</a:t>
            </a:r>
            <a:r>
              <a:rPr lang="ru-RU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0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При кратковременном падении мощности, как говорят специалисты, реактор попадает в йодную яму, что затрудняет его управление.</a:t>
            </a:r>
          </a:p>
        </p:txBody>
      </p:sp>
      <p:graphicFrame>
        <p:nvGraphicFramePr>
          <p:cNvPr id="8" name="Схема 7"/>
          <p:cNvGraphicFramePr/>
          <p:nvPr/>
        </p:nvGraphicFramePr>
        <p:xfrm>
          <a:off x="4357654" y="1428736"/>
          <a:ext cx="4786346" cy="5064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Рисунок1.jpg"/>
          <p:cNvPicPr>
            <a:picLocks noChangeAspect="1"/>
          </p:cNvPicPr>
          <p:nvPr/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92905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/>
          </a:blip>
          <a:srcRect t="19843" b="55023"/>
          <a:stretch>
            <a:fillRect/>
          </a:stretch>
        </p:blipFill>
        <p:spPr bwMode="auto">
          <a:xfrm>
            <a:off x="1785918" y="357166"/>
            <a:ext cx="5940425" cy="953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6802" name="Picture 2" descr="Где живут самые счастливые люди? &quot;8 Часов&quot; - сообщество людей со здоровым отношением к работе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1714488"/>
            <a:ext cx="2331308" cy="3500462"/>
          </a:xfrm>
          <a:prstGeom prst="rect">
            <a:avLst/>
          </a:prstGeom>
          <a:noFill/>
        </p:spPr>
      </p:pic>
      <p:pic>
        <p:nvPicPr>
          <p:cNvPr id="76804" name="Picture 4" descr="FUN и эмоции в продажах/ Телефонные продажи профессионально / Подкаст на PodFM.ru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3357562"/>
            <a:ext cx="2241675" cy="15001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Содержимое 4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Содержимое 2"/>
          <p:cNvSpPr txBox="1">
            <a:spLocks/>
          </p:cNvSpPr>
          <p:nvPr/>
        </p:nvSpPr>
        <p:spPr bwMode="auto">
          <a:xfrm>
            <a:off x="0" y="0"/>
            <a:ext cx="9144000" cy="135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ru-RU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Чрезвычайная ситуация (ЧС)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 обстановка на определенной территории, сложившаяся в результате аварии, опасного природного явления, катастрофы, стихийного или иного бедствия, которые могут повлечь или повлекли за собой человеческие жертвы, ущерб здоровью людей или окружающей природной среде, значительные материальные потери и нарушение условий жизнедеятельности людей. </a:t>
            </a:r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опасность</a:t>
            </a:r>
            <a:r>
              <a:rPr lang="ru-RU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, которая при определённых условиях реализуется в события угрожая жизни и здоровью человека.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282" y="5000636"/>
            <a:ext cx="8715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Опасность – </a:t>
            </a:r>
            <a:r>
              <a:rPr lang="ru-RU" sz="2400" b="1" i="1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это вероятность тех или иных событий, которые могут произойти и оказать отрицательное воздействие на жизнедеятельность людей и функционирование экономики.</a:t>
            </a:r>
            <a:endParaRPr lang="ru-RU" sz="2400" b="1" i="1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1" descr="\\Zero-one-laptop\users\Yakudza\Documents\BSUIR\ЗНиОотЧС. РБ\Презентация\Картинки\Стихийное бедствие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214686"/>
            <a:ext cx="2190765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\\Zero-one-laptop\users\Yakudza\Documents\BSUIR\ЗНиОотЧС. РБ\Презентация\Картинки\Техногенныя Катастрофа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214686"/>
            <a:ext cx="2286016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\\Zero-one-laptop\users\Yakudza\Documents\BSUIR\ЗНиОотЧС. РБ\Презентация\Картинки\Экологическая катастрофа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6314" y="3214686"/>
            <a:ext cx="214314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\\Zero-one-laptop\users\Yakudza\Documents\BSUIR\ЗНиОотЧС. РБ\Презентация\Картинки\Теорристы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92" y="3214686"/>
            <a:ext cx="197552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Материалы за Август 2013 года &quot; Журнал готовых презентаций к урока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572272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5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-1" y="0"/>
            <a:ext cx="9144001" cy="6858000"/>
          </a:xfr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065588" y="6357958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142844" y="285728"/>
            <a:ext cx="7643813" cy="3000375"/>
          </a:xfrm>
          <a:prstGeom prst="rect">
            <a:avLst/>
          </a:prstGeom>
        </p:spPr>
        <p:txBody>
          <a:bodyPr vert="horz" lIns="182880" tIns="91440" rtlCol="0">
            <a:normAutofit/>
          </a:bodyPr>
          <a:lstStyle/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Виды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ЧС: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стихийные бедствия;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техногенные катастрофы;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антропогенные и</a:t>
            </a:r>
            <a:b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</a:b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экологические катастрофы;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социально-политические конфликты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Схема 8"/>
          <p:cNvGraphicFramePr/>
          <p:nvPr/>
        </p:nvGraphicFramePr>
        <p:xfrm>
          <a:off x="214282" y="3500438"/>
          <a:ext cx="8572560" cy="2643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Рисунок 15" descr="ГИИ МЧС РБ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6578" y="214290"/>
            <a:ext cx="200026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Содержимое 5" descr="Рисунок1.jpg"/>
          <p:cNvPicPr>
            <a:picLocks noGrp="1" noChangeAspect="1"/>
          </p:cNvPicPr>
          <p:nvPr>
            <p:ph idx="1"/>
          </p:nvPr>
        </p:nvPicPr>
        <p:blipFill>
          <a:blip r:embed="rId2">
            <a:lum bright="-68000"/>
          </a:blip>
          <a:stretch>
            <a:fillRect/>
          </a:stretch>
        </p:blipFill>
        <p:spPr>
          <a:xfrm>
            <a:off x="-1" y="0"/>
            <a:ext cx="9144001" cy="6858000"/>
          </a:xfrm>
        </p:spPr>
      </p:pic>
      <p:sp>
        <p:nvSpPr>
          <p:cNvPr id="7" name="Прямоугольник 10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ru-RU" sz="2400" b="1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Стихийные бедствия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ru-RU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опасные природные явления и процессы, имеющие чрезвычайный характер и приводящие не только к нарушению повседневного уклада жизни людей, но и к человеческим жертвам и уничтожению материальных ценностей.</a:t>
            </a:r>
          </a:p>
        </p:txBody>
      </p:sp>
      <p:sp>
        <p:nvSpPr>
          <p:cNvPr id="8" name="Содержимое 2"/>
          <p:cNvSpPr txBox="1">
            <a:spLocks/>
          </p:cNvSpPr>
          <p:nvPr/>
        </p:nvSpPr>
        <p:spPr>
          <a:xfrm>
            <a:off x="0" y="1428736"/>
            <a:ext cx="9001156" cy="4000500"/>
          </a:xfrm>
          <a:prstGeom prst="rect">
            <a:avLst/>
          </a:prstGeom>
        </p:spPr>
        <p:txBody>
          <a:bodyPr vert="horz" lIns="182880" tIns="91440" rtlCol="0">
            <a:noAutofit/>
          </a:bodyPr>
          <a:lstStyle/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Виды: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землетрясения;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наводнения;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извержения вулканов;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оползни;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ураганы;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смерчи;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лесные и торфяные пожары;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снежные заносы и лавины;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засухи;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длительные проливные дожди;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сильные устойчивые морозы;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массовое распространение вредителей в сельском и лесном хозяйстве.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1" descr="\\Zero-one-laptop\users\Yakudza\Documents\BSUIR\ЗНиОотЧС. РБ\Презентация\Картинки\Стихийное бедствие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571612"/>
            <a:ext cx="219075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\\Zero-one-laptop\users\Yakudza\Documents\BSUIR\ЗНиОотЧС. РБ\Презентация\Картинки\Вулкан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1571612"/>
            <a:ext cx="219075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\\Zero-one-laptop\users\Yakudza\Documents\BSUIR\ЗНиОотЧС. РБ\Презентация\Картинки\saranchuk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1571613"/>
            <a:ext cx="177482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\\Zero-one-laptop\users\Yakudza\Documents\BSUIR\ЗНиОотЧС. РБ\Презентация\Картинки\Торнадо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9058" y="3714752"/>
            <a:ext cx="2357437" cy="179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\\Zero-one-laptop\users\Yakudza\Documents\BSUIR\ЗНиОотЧС. РБ\Презентация\Картинки\Наводнение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00826" y="3714752"/>
            <a:ext cx="2357454" cy="177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142844" y="5857892"/>
            <a:ext cx="900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</a:pPr>
            <a:r>
              <a:rPr lang="ru-RU" sz="20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В результате стихийных бедствий страдает экономика, уничтожаются материальные ценности и гибнут люди.</a:t>
            </a:r>
            <a:endParaRPr lang="ru-RU" sz="2000" b="1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57620" y="6489700"/>
            <a:ext cx="5078412" cy="36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24580" name="Picture 4" descr="Плакат: Классификация чрезвычайных ситуаций природного характера - Интернет-магазин СТ-Диалог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572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9">
      <a:dk1>
        <a:srgbClr val="000000"/>
      </a:dk1>
      <a:lt1>
        <a:srgbClr val="07A97F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0000"/>
      </a:accent6>
      <a:hlink>
        <a:srgbClr val="FFFFFF"/>
      </a:hlink>
      <a:folHlink>
        <a:srgbClr val="FFFFFF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456</TotalTime>
  <Words>2096</Words>
  <Application>Microsoft Office PowerPoint</Application>
  <PresentationFormat>Экран (4:3)</PresentationFormat>
  <Paragraphs>308</Paragraphs>
  <Slides>41</Slides>
  <Notes>11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41</vt:i4>
      </vt:variant>
    </vt:vector>
  </HeadingPairs>
  <TitlesOfParts>
    <vt:vector size="45" baseType="lpstr">
      <vt:lpstr>Аспект</vt:lpstr>
      <vt:lpstr>Лист Microsoft Office Excel 97-2003</vt:lpstr>
      <vt:lpstr>Слайд</vt:lpstr>
      <vt:lpstr>Visio</vt:lpstr>
      <vt:lpstr>«БЕЗОПАСНОСТЬ ЖИЗНЕДЕЯТЕЛЬНОСТИ ЧЕЛОВЕКА (БЖЧ)</vt:lpstr>
      <vt:lpstr>«Защита населения и хозяйственных объектов в чрезвычайных ситуациях. Радиационная безопасность»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Естественные источники радиации</vt:lpstr>
      <vt:lpstr>Космическое излучение</vt:lpstr>
      <vt:lpstr>Земное излучение</vt:lpstr>
      <vt:lpstr>Искусственные источники радиации</vt:lpstr>
      <vt:lpstr>Цепная реакция, деление тяжёлых ядер</vt:lpstr>
      <vt:lpstr>Цепная реакция, деление тяжёлых ядер</vt:lpstr>
      <vt:lpstr>Слайд 31</vt:lpstr>
      <vt:lpstr>Слайд 32</vt:lpstr>
      <vt:lpstr>Оценка работы ядерного реактора</vt:lpstr>
      <vt:lpstr>Слайд 34</vt:lpstr>
      <vt:lpstr>Слайд 35</vt:lpstr>
      <vt:lpstr>Слайд 36</vt:lpstr>
      <vt:lpstr>Слайд 37</vt:lpstr>
      <vt:lpstr>Слайд 38</vt:lpstr>
      <vt:lpstr>Ядерное топливо</vt:lpstr>
      <vt:lpstr>Слайд 40</vt:lpstr>
      <vt:lpstr>Слайд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(БЖЧ)</dc:title>
  <dc:creator>user</dc:creator>
  <cp:lastModifiedBy>user</cp:lastModifiedBy>
  <cp:revision>51</cp:revision>
  <dcterms:created xsi:type="dcterms:W3CDTF">2014-11-13T11:15:36Z</dcterms:created>
  <dcterms:modified xsi:type="dcterms:W3CDTF">2014-11-14T00:36:27Z</dcterms:modified>
</cp:coreProperties>
</file>